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225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914400" y="5409184"/>
            <a:ext cx="5943219" cy="24079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80816" y="8097011"/>
            <a:ext cx="801624" cy="1828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398522" y="1357406"/>
            <a:ext cx="3002437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-1" dirty="0" smtClean="0">
                <a:latin typeface="Times New Roman"/>
                <a:cs typeface="Times New Roman"/>
              </a:rPr>
              <a:t>Crystal Growth from the Liquid Phase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1790222"/>
            <a:ext cx="1805983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-1" dirty="0" smtClean="0">
                <a:latin typeface="Times New Roman"/>
                <a:cs typeface="Times New Roman"/>
              </a:rPr>
              <a:t>Solid/Liquid Interfaces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2221514"/>
            <a:ext cx="5988346" cy="2964306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3770" algn="just">
              <a:lnSpc>
                <a:spcPts val="1535"/>
              </a:lnSpc>
            </a:pPr>
            <a:r>
              <a:rPr sz="1400" spc="6" dirty="0" smtClean="0">
                <a:latin typeface="Times New Roman"/>
                <a:cs typeface="Times New Roman"/>
              </a:rPr>
              <a:t>There are basically two types of atomic structure for solid/liquid interfaces. One is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5"/>
              </a:spcBef>
            </a:pPr>
            <a:r>
              <a:rPr sz="1400" spc="1" dirty="0" smtClean="0">
                <a:latin typeface="Times New Roman"/>
                <a:cs typeface="Times New Roman"/>
              </a:rPr>
              <a:t>an atomically flat close-packed interface, (Figure 1-a). In this case the transition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" dirty="0" smtClean="0">
                <a:latin typeface="Times New Roman"/>
                <a:cs typeface="Times New Roman"/>
              </a:rPr>
              <a:t>from liquid to solid occurs over a rather narrow transition zone approximately one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to</a:t>
            </a:r>
            <a:r>
              <a:rPr sz="1400" spc="0" dirty="0" smtClean="0">
                <a:latin typeface="Times New Roman"/>
                <a:cs typeface="Times New Roman"/>
              </a:rPr>
              <a:t>m</a:t>
            </a:r>
            <a:r>
              <a:rPr sz="1400" spc="27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14" dirty="0" smtClean="0">
                <a:latin typeface="Times New Roman"/>
                <a:cs typeface="Times New Roman"/>
              </a:rPr>
              <a:t>y</a:t>
            </a:r>
            <a:r>
              <a:rPr sz="1400" spc="0" dirty="0" smtClean="0">
                <a:latin typeface="Times New Roman"/>
                <a:cs typeface="Times New Roman"/>
              </a:rPr>
              <a:t>er</a:t>
            </a:r>
            <a:r>
              <a:rPr sz="1400" spc="29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4" dirty="0" smtClean="0">
                <a:latin typeface="Times New Roman"/>
                <a:cs typeface="Times New Roman"/>
              </a:rPr>
              <a:t>h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4" dirty="0" smtClean="0">
                <a:latin typeface="Times New Roman"/>
                <a:cs typeface="Times New Roman"/>
              </a:rPr>
              <a:t>k</a:t>
            </a:r>
            <a:r>
              <a:rPr sz="1400" spc="0" dirty="0" smtClean="0">
                <a:latin typeface="Times New Roman"/>
                <a:cs typeface="Times New Roman"/>
              </a:rPr>
              <a:t>.</a:t>
            </a:r>
            <a:r>
              <a:rPr sz="1400" spc="295" dirty="0" smtClean="0">
                <a:latin typeface="Times New Roman"/>
                <a:cs typeface="Times New Roman"/>
              </a:rPr>
              <a:t> </a:t>
            </a:r>
            <a:r>
              <a:rPr sz="1400" spc="-14" dirty="0" smtClean="0">
                <a:latin typeface="Times New Roman"/>
                <a:cs typeface="Times New Roman"/>
              </a:rPr>
              <a:t>S</a:t>
            </a:r>
            <a:r>
              <a:rPr sz="1400" spc="-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ch</a:t>
            </a:r>
            <a:r>
              <a:rPr sz="1400" spc="29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0" dirty="0" smtClean="0">
                <a:latin typeface="Times New Roman"/>
                <a:cs typeface="Times New Roman"/>
              </a:rPr>
              <a:t>fac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30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29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ls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29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28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ib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29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as</a:t>
            </a:r>
            <a:r>
              <a:rPr sz="1400" spc="34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4" dirty="0" smtClean="0">
                <a:latin typeface="Times New Roman"/>
                <a:cs typeface="Times New Roman"/>
              </a:rPr>
              <a:t>ooth</a:t>
            </a:r>
            <a:r>
              <a:rPr sz="1400" spc="0" dirty="0" smtClean="0">
                <a:latin typeface="Times New Roman"/>
                <a:cs typeface="Times New Roman"/>
              </a:rPr>
              <a:t>,</a:t>
            </a:r>
            <a:r>
              <a:rPr sz="1400" spc="29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ce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0" dirty="0" smtClean="0">
                <a:latin typeface="Times New Roman"/>
                <a:cs typeface="Times New Roman"/>
              </a:rPr>
              <a:t>,</a:t>
            </a:r>
            <a:r>
              <a:rPr sz="1400" spc="28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r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 smtClean="0">
                <a:latin typeface="Times New Roman"/>
                <a:cs typeface="Times New Roman"/>
              </a:rPr>
              <a:t>sharp. The other type is an atomically diffuse interface, (Figure 1-b), in which the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ti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14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m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liq</a:t>
            </a:r>
            <a:r>
              <a:rPr sz="1400" spc="-4" dirty="0" smtClean="0">
                <a:latin typeface="Times New Roman"/>
                <a:cs typeface="Times New Roman"/>
              </a:rPr>
              <a:t>u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13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14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13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rs</a:t>
            </a:r>
            <a:r>
              <a:rPr sz="1400" spc="13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ov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12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v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0" dirty="0" smtClean="0">
                <a:latin typeface="Times New Roman"/>
                <a:cs typeface="Times New Roman"/>
              </a:rPr>
              <a:t>al</a:t>
            </a:r>
            <a:r>
              <a:rPr sz="1400" spc="20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m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9" dirty="0" smtClean="0">
                <a:latin typeface="Times New Roman"/>
                <a:cs typeface="Times New Roman"/>
              </a:rPr>
              <a:t>a</a:t>
            </a:r>
            <a:r>
              <a:rPr sz="1400" spc="-19" dirty="0" smtClean="0">
                <a:latin typeface="Times New Roman"/>
                <a:cs typeface="Times New Roman"/>
              </a:rPr>
              <a:t>y</a:t>
            </a:r>
            <a:r>
              <a:rPr sz="1400" spc="0" dirty="0" smtClean="0">
                <a:latin typeface="Times New Roman"/>
                <a:cs typeface="Times New Roman"/>
              </a:rPr>
              <a:t>er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.</a:t>
            </a:r>
            <a:r>
              <a:rPr sz="1400" spc="14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D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ff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3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er</a:t>
            </a:r>
            <a:r>
              <a:rPr sz="1400" spc="-9" dirty="0" smtClean="0">
                <a:latin typeface="Times New Roman"/>
                <a:cs typeface="Times New Roman"/>
              </a:rPr>
              <a:t>f</a:t>
            </a:r>
            <a:r>
              <a:rPr sz="1400" spc="0" dirty="0" smtClean="0">
                <a:latin typeface="Times New Roman"/>
                <a:cs typeface="Times New Roman"/>
              </a:rPr>
              <a:t>ac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s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dirty="0" smtClean="0">
                <a:latin typeface="Times New Roman"/>
                <a:cs typeface="Times New Roman"/>
              </a:rPr>
              <a:t>are</a:t>
            </a:r>
            <a:r>
              <a:rPr sz="1400" spc="28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ls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29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kn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4" dirty="0" smtClean="0">
                <a:latin typeface="Times New Roman"/>
                <a:cs typeface="Times New Roman"/>
              </a:rPr>
              <a:t>w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290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290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4" dirty="0" smtClean="0">
                <a:latin typeface="Times New Roman"/>
                <a:cs typeface="Times New Roman"/>
              </a:rPr>
              <a:t>ug</a:t>
            </a:r>
            <a:r>
              <a:rPr sz="1400" spc="0" dirty="0" smtClean="0">
                <a:latin typeface="Times New Roman"/>
                <a:cs typeface="Times New Roman"/>
              </a:rPr>
              <a:t>h</a:t>
            </a:r>
            <a:r>
              <a:rPr sz="1400" spc="29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27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no</a:t>
            </a:r>
            <a:r>
              <a:rPr sz="1400" spc="25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-fac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0" dirty="0" smtClean="0">
                <a:latin typeface="Times New Roman"/>
                <a:cs typeface="Times New Roman"/>
              </a:rPr>
              <a:t>.</a:t>
            </a:r>
            <a:r>
              <a:rPr sz="1400" spc="27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28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do</a:t>
            </a:r>
            <a:r>
              <a:rPr sz="1400" spc="4" dirty="0" smtClean="0">
                <a:latin typeface="Times New Roman"/>
                <a:cs typeface="Times New Roman"/>
              </a:rPr>
              <a:t>tt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27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29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27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(F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gu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295" dirty="0" smtClean="0">
                <a:latin typeface="Times New Roman"/>
                <a:cs typeface="Times New Roman"/>
              </a:rPr>
              <a:t> </a:t>
            </a:r>
            <a:r>
              <a:rPr sz="1400" spc="9" dirty="0" smtClean="0">
                <a:latin typeface="Times New Roman"/>
                <a:cs typeface="Times New Roman"/>
              </a:rPr>
              <a:t>1</a:t>
            </a:r>
            <a:r>
              <a:rPr sz="1400" spc="-9" dirty="0" smtClean="0">
                <a:latin typeface="Times New Roman"/>
                <a:cs typeface="Times New Roman"/>
              </a:rPr>
              <a:t>-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0" dirty="0" smtClean="0">
                <a:latin typeface="Times New Roman"/>
                <a:cs typeface="Times New Roman"/>
              </a:rPr>
              <a:t>)</a:t>
            </a:r>
            <a:r>
              <a:rPr sz="1400" spc="27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275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n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28" dirty="0" smtClean="0">
                <a:latin typeface="Times New Roman"/>
                <a:cs typeface="Times New Roman"/>
              </a:rPr>
              <a:t>attempt to show the rough nature of the interface by dividing the atoms into the</a:t>
            </a:r>
            <a:endParaRPr sz="1400">
              <a:latin typeface="Times New Roman"/>
              <a:cs typeface="Times New Roman"/>
            </a:endParaRPr>
          </a:p>
          <a:p>
            <a:pPr marL="12700" marR="3633" algn="just">
              <a:lnSpc>
                <a:spcPct val="95825"/>
              </a:lnSpc>
              <a:spcBef>
                <a:spcPts val="844"/>
              </a:spcBef>
            </a:pPr>
            <a:r>
              <a:rPr sz="1400" spc="7" dirty="0" smtClean="0">
                <a:latin typeface="Times New Roman"/>
                <a:cs typeface="Times New Roman"/>
              </a:rPr>
              <a:t>‘solid’ and ‘liquid’. If this is done the schematic representation of (Figure 1-c) can</a:t>
            </a:r>
            <a:endParaRPr sz="1400">
              <a:latin typeface="Times New Roman"/>
              <a:cs typeface="Times New Roman"/>
            </a:endParaRPr>
          </a:p>
          <a:p>
            <a:pPr marL="12700" marR="5365476" algn="just">
              <a:lnSpc>
                <a:spcPct val="95825"/>
              </a:lnSpc>
              <a:spcBef>
                <a:spcPts val="802"/>
              </a:spcBef>
            </a:pPr>
            <a:r>
              <a:rPr sz="1400" spc="0" dirty="0" smtClean="0">
                <a:latin typeface="Times New Roman"/>
                <a:cs typeface="Times New Roman"/>
              </a:rPr>
              <a:t>be used.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96766" y="8104935"/>
            <a:ext cx="592175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b="1" spc="-2" dirty="0" smtClean="0">
                <a:latin typeface="Times New Roman"/>
                <a:cs typeface="Times New Roman"/>
              </a:rPr>
              <a:t>Figure 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8568720"/>
            <a:ext cx="845260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8" dirty="0" smtClean="0">
                <a:latin typeface="Times New Roman"/>
                <a:cs typeface="Times New Roman"/>
              </a:rPr>
              <a:t>Thus there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75892" y="8568720"/>
            <a:ext cx="5122669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43" dirty="0" smtClean="0">
                <a:latin typeface="Times New Roman"/>
                <a:cs typeface="Times New Roman"/>
              </a:rPr>
              <a:t>is a gradual weakening of the interatomic bonds and an increasing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2004" y="8875044"/>
            <a:ext cx="5970727" cy="528320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R="15333" algn="r">
              <a:lnSpc>
                <a:spcPts val="1535"/>
              </a:lnSpc>
            </a:pPr>
            <a:r>
              <a:rPr sz="1400" spc="0" dirty="0" smtClean="0">
                <a:latin typeface="Times New Roman"/>
                <a:cs typeface="Times New Roman"/>
              </a:rPr>
              <a:t>disorder across the interface into the bulk liquid phase; or in thermodynamic terms,</a:t>
            </a:r>
            <a:endParaRPr sz="1400">
              <a:latin typeface="Times New Roman"/>
              <a:cs typeface="Times New Roman"/>
            </a:endParaRPr>
          </a:p>
          <a:p>
            <a:pPr marR="12700" algn="r">
              <a:lnSpc>
                <a:spcPct val="95825"/>
              </a:lnSpc>
              <a:spcBef>
                <a:spcPts val="869"/>
              </a:spcBef>
            </a:pPr>
            <a:r>
              <a:rPr sz="1400" dirty="0" smtClean="0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/>
          <p:nvPr/>
        </p:nvSpPr>
        <p:spPr>
          <a:xfrm>
            <a:off x="914400" y="4182491"/>
            <a:ext cx="4640326" cy="20720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480816" y="6537959"/>
            <a:ext cx="801624" cy="1844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902004" y="920018"/>
            <a:ext cx="5997252" cy="816355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1" dirty="0" smtClean="0">
                <a:latin typeface="Times New Roman"/>
                <a:cs typeface="Times New Roman"/>
              </a:rPr>
              <a:t>Planes of looser atomic packing can better accommodate an atom that leaves the</a:t>
            </a:r>
            <a:endParaRPr sz="1400">
              <a:latin typeface="Times New Roman"/>
              <a:cs typeface="Times New Roman"/>
            </a:endParaRPr>
          </a:p>
          <a:p>
            <a:pPr marL="12700" marR="14334">
              <a:lnSpc>
                <a:spcPts val="2410"/>
              </a:lnSpc>
              <a:spcBef>
                <a:spcPts val="223"/>
              </a:spcBef>
            </a:pP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q</a:t>
            </a:r>
            <a:r>
              <a:rPr sz="1400" spc="-4" dirty="0" smtClean="0">
                <a:latin typeface="Times New Roman"/>
                <a:cs typeface="Times New Roman"/>
              </a:rPr>
              <a:t>ui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0" dirty="0" smtClean="0">
                <a:latin typeface="Times New Roman"/>
                <a:cs typeface="Times New Roman"/>
              </a:rPr>
              <a:t>.</a:t>
            </a:r>
            <a:r>
              <a:rPr sz="1400" spc="260" dirty="0" smtClean="0">
                <a:latin typeface="Times New Roman"/>
                <a:cs typeface="Times New Roman"/>
              </a:rPr>
              <a:t> </a:t>
            </a:r>
            <a:r>
              <a:rPr sz="1400" spc="-14" dirty="0" smtClean="0">
                <a:latin typeface="Times New Roman"/>
                <a:cs typeface="Times New Roman"/>
              </a:rPr>
              <a:t>W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ere</a:t>
            </a:r>
            <a:r>
              <a:rPr sz="1400" spc="26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25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g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ow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g</a:t>
            </a:r>
            <a:r>
              <a:rPr sz="1400" spc="26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cr</a:t>
            </a:r>
            <a:r>
              <a:rPr sz="1400" spc="-14" dirty="0" smtClean="0">
                <a:latin typeface="Times New Roman"/>
                <a:cs typeface="Times New Roman"/>
              </a:rPr>
              <a:t>y</a:t>
            </a:r>
            <a:r>
              <a:rPr sz="1400" spc="4" dirty="0" smtClean="0">
                <a:latin typeface="Times New Roman"/>
                <a:cs typeface="Times New Roman"/>
              </a:rPr>
              <a:t>st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26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wi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25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ss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26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faces</a:t>
            </a:r>
            <a:r>
              <a:rPr sz="1400" spc="27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26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25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w</a:t>
            </a:r>
            <a:r>
              <a:rPr sz="1400" spc="25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g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19" dirty="0" smtClean="0">
                <a:latin typeface="Times New Roman"/>
                <a:cs typeface="Times New Roman"/>
              </a:rPr>
              <a:t>w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g </a:t>
            </a:r>
            <a:r>
              <a:rPr sz="1400" spc="4" dirty="0" smtClean="0">
                <a:latin typeface="Times New Roman"/>
                <a:cs typeface="Times New Roman"/>
              </a:rPr>
              <a:t>pl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02004" y="1967006"/>
            <a:ext cx="5996798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32" dirty="0" smtClean="0">
                <a:latin typeface="Times New Roman"/>
                <a:cs typeface="Times New Roman"/>
              </a:rPr>
              <a:t>The shape of a growing crystal can be affected by the fact that different crystal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02004" y="2273330"/>
            <a:ext cx="4949141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9" dirty="0" smtClean="0">
                <a:latin typeface="Times New Roman"/>
                <a:cs typeface="Times New Roman"/>
              </a:rPr>
              <a:t>faces have different growth rates. Close-packed low-energy faces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877277" y="2273330"/>
            <a:ext cx="358835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 smtClean="0">
                <a:latin typeface="Times New Roman"/>
                <a:cs typeface="Times New Roman"/>
              </a:rPr>
              <a:t>tend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250700" y="2273330"/>
            <a:ext cx="646935" cy="510031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24065">
              <a:lnSpc>
                <a:spcPts val="1535"/>
              </a:lnSpc>
            </a:pPr>
            <a:r>
              <a:rPr sz="1400" spc="38" dirty="0" smtClean="0">
                <a:latin typeface="Times New Roman"/>
                <a:cs typeface="Times New Roman"/>
              </a:rPr>
              <a:t>to grow</a:t>
            </a:r>
            <a:endParaRPr sz="1400">
              <a:latin typeface="Times New Roman"/>
              <a:cs typeface="Times New Roman"/>
            </a:endParaRPr>
          </a:p>
          <a:p>
            <a:pPr marL="12700" marR="2985">
              <a:lnSpc>
                <a:spcPct val="95825"/>
              </a:lnSpc>
              <a:spcBef>
                <a:spcPts val="725"/>
              </a:spcBef>
            </a:pPr>
            <a:r>
              <a:rPr sz="1400" spc="-2" dirty="0" smtClean="0">
                <a:latin typeface="Times New Roman"/>
                <a:cs typeface="Times New Roman"/>
              </a:rPr>
              <a:t>growing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02004" y="2579654"/>
            <a:ext cx="904993" cy="51193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2" dirty="0" smtClean="0">
                <a:latin typeface="Times New Roman"/>
                <a:cs typeface="Times New Roman"/>
              </a:rPr>
              <a:t>slower and,</a:t>
            </a:r>
            <a:endParaRPr sz="1400">
              <a:latin typeface="Times New Roman"/>
              <a:cs typeface="Times New Roman"/>
            </a:endParaRPr>
          </a:p>
          <a:p>
            <a:pPr marL="12700" marR="26746">
              <a:lnSpc>
                <a:spcPct val="95825"/>
              </a:lnSpc>
              <a:spcBef>
                <a:spcPts val="740"/>
              </a:spcBef>
            </a:pPr>
            <a:r>
              <a:rPr sz="1400" spc="0" dirty="0" smtClean="0">
                <a:latin typeface="Times New Roman"/>
                <a:cs typeface="Times New Roman"/>
              </a:rPr>
              <a:t>crystallite.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830454" y="2579654"/>
            <a:ext cx="199250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4" dirty="0" smtClean="0">
                <a:latin typeface="Times New Roman"/>
                <a:cs typeface="Times New Roman"/>
              </a:rPr>
              <a:t>as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54052" y="2579654"/>
            <a:ext cx="131314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 smtClean="0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209359" y="2579654"/>
            <a:ext cx="491140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1" dirty="0" smtClean="0">
                <a:latin typeface="Times New Roman"/>
                <a:cs typeface="Times New Roman"/>
              </a:rPr>
              <a:t>result,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723955" y="2579654"/>
            <a:ext cx="359014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 smtClean="0">
                <a:latin typeface="Times New Roman"/>
                <a:cs typeface="Times New Roman"/>
              </a:rPr>
              <a:t>they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104643" y="2579654"/>
            <a:ext cx="269860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 smtClean="0">
                <a:latin typeface="Times New Roman"/>
                <a:cs typeface="Times New Roman"/>
              </a:rPr>
              <a:t>are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01695" y="2579654"/>
            <a:ext cx="269860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 smtClean="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95546" y="2579654"/>
            <a:ext cx="377379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2" dirty="0" smtClean="0">
                <a:latin typeface="Times New Roman"/>
                <a:cs typeface="Times New Roman"/>
              </a:rPr>
              <a:t>ones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97274" y="2579654"/>
            <a:ext cx="318003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2" dirty="0" smtClean="0">
                <a:latin typeface="Times New Roman"/>
                <a:cs typeface="Times New Roman"/>
              </a:rPr>
              <a:t>that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39625" y="2579654"/>
            <a:ext cx="269860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 smtClean="0">
                <a:latin typeface="Times New Roman"/>
                <a:cs typeface="Times New Roman"/>
              </a:rPr>
              <a:t>are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33655" y="2579654"/>
            <a:ext cx="535539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2" dirty="0" smtClean="0">
                <a:latin typeface="Times New Roman"/>
                <a:cs typeface="Times New Roman"/>
              </a:rPr>
              <a:t>mostly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90689" y="2579654"/>
            <a:ext cx="567456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0" dirty="0" smtClean="0">
                <a:latin typeface="Times New Roman"/>
                <a:cs typeface="Times New Roman"/>
              </a:rPr>
              <a:t>present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81067" y="2579654"/>
            <a:ext cx="191404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" dirty="0" smtClean="0">
                <a:latin typeface="Times New Roman"/>
                <a:cs typeface="Times New Roman"/>
              </a:rPr>
              <a:t>in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95393" y="2579654"/>
            <a:ext cx="131314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 smtClean="0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96766" y="6545629"/>
            <a:ext cx="592328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b="1" spc="-2" dirty="0" smtClean="0">
                <a:latin typeface="Times New Roman"/>
                <a:cs typeface="Times New Roman"/>
              </a:rPr>
              <a:t>Figure 8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68261" y="9199656"/>
            <a:ext cx="231978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4" dirty="0" smtClean="0">
                <a:latin typeface="Times New Roman"/>
                <a:cs typeface="Times New Roman"/>
              </a:rPr>
              <a:t>10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914400" y="914412"/>
            <a:ext cx="4065143" cy="16554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14400" y="3234690"/>
            <a:ext cx="5943600" cy="13182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80816" y="4832604"/>
            <a:ext cx="801624" cy="1844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596766" y="4839892"/>
            <a:ext cx="592328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b="1" spc="-2" dirty="0" smtClean="0">
                <a:latin typeface="Times New Roman"/>
                <a:cs typeface="Times New Roman"/>
              </a:rPr>
              <a:t>Figure 9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5736493"/>
            <a:ext cx="5996616" cy="1124584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7" dirty="0" smtClean="0">
                <a:latin typeface="Times New Roman"/>
                <a:cs typeface="Times New Roman"/>
              </a:rPr>
              <a:t>Total  rate  of  a  phase  transformation  induced  by  cooling  is  a  product  of  the</a:t>
            </a:r>
            <a:endParaRPr sz="1400">
              <a:latin typeface="Times New Roman"/>
              <a:cs typeface="Times New Roman"/>
            </a:endParaRPr>
          </a:p>
          <a:p>
            <a:pPr marL="12700" marR="9928">
              <a:lnSpc>
                <a:spcPts val="1609"/>
              </a:lnSpc>
              <a:spcBef>
                <a:spcPts val="737"/>
              </a:spcBef>
            </a:pP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-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ra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54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(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ivi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g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rce</a:t>
            </a:r>
            <a:r>
              <a:rPr sz="1400" spc="4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cre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8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wi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h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un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0" dirty="0" smtClean="0">
                <a:latin typeface="Times New Roman"/>
                <a:cs typeface="Times New Roman"/>
              </a:rPr>
              <a:t>er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4" dirty="0" smtClean="0">
                <a:latin typeface="Times New Roman"/>
                <a:cs typeface="Times New Roman"/>
              </a:rPr>
              <a:t>ol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g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b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d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-9" dirty="0" smtClean="0">
                <a:latin typeface="Times New Roman"/>
                <a:cs typeface="Times New Roman"/>
              </a:rPr>
              <a:t>f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r </a:t>
            </a:r>
            <a:endParaRPr sz="1400">
              <a:latin typeface="Times New Roman"/>
              <a:cs typeface="Times New Roman"/>
            </a:endParaRPr>
          </a:p>
          <a:p>
            <a:pPr marL="12700" marR="9928">
              <a:lnSpc>
                <a:spcPts val="1609"/>
              </a:lnSpc>
              <a:spcBef>
                <a:spcPts val="804"/>
              </a:spcBef>
            </a:pPr>
            <a:r>
              <a:rPr sz="1400" spc="36" dirty="0" smtClean="0">
                <a:latin typeface="Times New Roman"/>
                <a:cs typeface="Times New Roman"/>
              </a:rPr>
              <a:t>atomic rearrangement slows down with T decrease) and growth rate (diffusion</a:t>
            </a:r>
            <a:endParaRPr sz="1400">
              <a:latin typeface="Times New Roman"/>
              <a:cs typeface="Times New Roman"/>
            </a:endParaRPr>
          </a:p>
          <a:p>
            <a:pPr marL="12700" marR="26746">
              <a:lnSpc>
                <a:spcPct val="95825"/>
              </a:lnSpc>
              <a:spcBef>
                <a:spcPts val="829"/>
              </a:spcBef>
            </a:pPr>
            <a:r>
              <a:rPr sz="1400" spc="0" dirty="0" smtClean="0">
                <a:latin typeface="Times New Roman"/>
                <a:cs typeface="Times New Roman"/>
              </a:rPr>
              <a:t>controlled - slows down with T decrease) Figure 10.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7091710"/>
            <a:ext cx="5999985" cy="510031"/>
          </a:xfrm>
          <a:prstGeom prst="rect">
            <a:avLst/>
          </a:prstGeom>
        </p:spPr>
        <p:txBody>
          <a:bodyPr wrap="square" lIns="0" tIns="10318" rIns="0" bIns="0" rtlCol="0">
            <a:noAutofit/>
          </a:bodyPr>
          <a:lstStyle/>
          <a:p>
            <a:pPr marL="12700">
              <a:lnSpc>
                <a:spcPts val="1625"/>
              </a:lnSpc>
            </a:pPr>
            <a:r>
              <a:rPr sz="1400" b="1" spc="17" dirty="0" smtClean="0">
                <a:latin typeface="Times New Roman"/>
                <a:cs typeface="Times New Roman"/>
              </a:rPr>
              <a:t>At  high  T  (close  to  T</a:t>
            </a:r>
            <a:r>
              <a:rPr sz="1350" b="1" spc="17" baseline="-9662" dirty="0" smtClean="0">
                <a:latin typeface="Times New Roman"/>
                <a:cs typeface="Times New Roman"/>
              </a:rPr>
              <a:t>m</a:t>
            </a:r>
            <a:r>
              <a:rPr sz="1400" b="1" spc="17" dirty="0" smtClean="0">
                <a:latin typeface="Times New Roman"/>
                <a:cs typeface="Times New Roman"/>
              </a:rPr>
              <a:t>):  </a:t>
            </a:r>
            <a:r>
              <a:rPr sz="1400" spc="17" dirty="0" smtClean="0">
                <a:latin typeface="Times New Roman"/>
                <a:cs typeface="Times New Roman"/>
              </a:rPr>
              <a:t>low  nucleation  and  high  growth  rates  →  coarse</a:t>
            </a:r>
            <a:endParaRPr sz="1400">
              <a:latin typeface="Times New Roman"/>
              <a:cs typeface="Times New Roman"/>
            </a:endParaRPr>
          </a:p>
          <a:p>
            <a:pPr marL="12700" marR="28757">
              <a:lnSpc>
                <a:spcPct val="95825"/>
              </a:lnSpc>
              <a:spcBef>
                <a:spcPts val="629"/>
              </a:spcBef>
            </a:pPr>
            <a:r>
              <a:rPr sz="1400" spc="0" dirty="0" smtClean="0">
                <a:latin typeface="Times New Roman"/>
                <a:cs typeface="Times New Roman"/>
              </a:rPr>
              <a:t>microstructure with large grains.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7830850"/>
            <a:ext cx="5998331" cy="511809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30" dirty="0" smtClean="0">
                <a:latin typeface="Times New Roman"/>
                <a:cs typeface="Times New Roman"/>
              </a:rPr>
              <a:t>At low T (strong undercooling): </a:t>
            </a:r>
            <a:r>
              <a:rPr sz="1400" spc="30" dirty="0" smtClean="0">
                <a:latin typeface="Times New Roman"/>
                <a:cs typeface="Times New Roman"/>
              </a:rPr>
              <a:t>high nucleation and low growth rates → fine</a:t>
            </a:r>
            <a:endParaRPr sz="1400">
              <a:latin typeface="Times New Roman"/>
              <a:cs typeface="Times New Roman"/>
            </a:endParaRPr>
          </a:p>
          <a:p>
            <a:pPr marL="12700" marR="26746">
              <a:lnSpc>
                <a:spcPct val="95825"/>
              </a:lnSpc>
              <a:spcBef>
                <a:spcPts val="739"/>
              </a:spcBef>
            </a:pPr>
            <a:r>
              <a:rPr sz="1400" spc="0" dirty="0" smtClean="0">
                <a:latin typeface="Times New Roman"/>
                <a:cs typeface="Times New Roman"/>
              </a:rPr>
              <a:t>structure with small grains.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68261" y="9199656"/>
            <a:ext cx="231978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4" dirty="0" smtClean="0">
                <a:latin typeface="Times New Roman"/>
                <a:cs typeface="Times New Roman"/>
              </a:rPr>
              <a:t>11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1971675" y="914400"/>
            <a:ext cx="3825240" cy="25099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366516" y="3707892"/>
            <a:ext cx="1034796" cy="1844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560191" y="3714926"/>
            <a:ext cx="668528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b="1" spc="-2" dirty="0" smtClean="0">
                <a:latin typeface="Times New Roman"/>
                <a:cs typeface="Times New Roman"/>
              </a:rPr>
              <a:t>Figure 10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68261" y="9199656"/>
            <a:ext cx="231978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4" dirty="0" smtClean="0">
                <a:latin typeface="Times New Roman"/>
                <a:cs typeface="Times New Roman"/>
              </a:rPr>
              <a:t>12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2587879" y="4055491"/>
            <a:ext cx="2596261" cy="2530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366516" y="6868668"/>
            <a:ext cx="1034796" cy="1844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902004" y="923066"/>
            <a:ext cx="3090189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-1" dirty="0" smtClean="0">
                <a:latin typeface="Times New Roman"/>
                <a:cs typeface="Times New Roman"/>
              </a:rPr>
              <a:t>Grains Structure of Ingots and Castings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02004" y="1354358"/>
            <a:ext cx="5989025" cy="1429003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5037" algn="just">
              <a:lnSpc>
                <a:spcPts val="1535"/>
              </a:lnSpc>
            </a:pPr>
            <a:r>
              <a:rPr sz="1400" spc="17" dirty="0" smtClean="0">
                <a:latin typeface="Times New Roman"/>
                <a:cs typeface="Times New Roman"/>
              </a:rPr>
              <a:t>Most  engineering  alloys  begin  by  casting  process</a:t>
            </a:r>
            <a:r>
              <a:rPr sz="1400" i="1" spc="17" dirty="0" smtClean="0">
                <a:latin typeface="Times New Roman"/>
                <a:cs typeface="Times New Roman"/>
              </a:rPr>
              <a:t>.  </a:t>
            </a:r>
            <a:r>
              <a:rPr sz="1400" spc="17" dirty="0" smtClean="0">
                <a:latin typeface="Times New Roman"/>
                <a:cs typeface="Times New Roman"/>
              </a:rPr>
              <a:t>If  the  as-cast  pieces  are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2410"/>
              </a:lnSpc>
              <a:spcBef>
                <a:spcPts val="223"/>
              </a:spcBef>
            </a:pP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0" dirty="0" smtClean="0">
                <a:latin typeface="Times New Roman"/>
                <a:cs typeface="Times New Roman"/>
              </a:rPr>
              <a:t>er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4" dirty="0" smtClean="0">
                <a:latin typeface="Times New Roman"/>
                <a:cs typeface="Times New Roman"/>
              </a:rPr>
              <a:t>itt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re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9" dirty="0" smtClean="0">
                <a:latin typeface="Times New Roman"/>
                <a:cs typeface="Times New Roman"/>
              </a:rPr>
              <a:t>f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er</a:t>
            </a:r>
            <a:r>
              <a:rPr sz="1400" spc="-4" dirty="0" smtClean="0">
                <a:latin typeface="Times New Roman"/>
                <a:cs typeface="Times New Roman"/>
              </a:rPr>
              <a:t>w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ds</a:t>
            </a:r>
            <a:r>
              <a:rPr sz="1400" spc="0" dirty="0" smtClean="0">
                <a:latin typeface="Times New Roman"/>
                <a:cs typeface="Times New Roman"/>
              </a:rPr>
              <a:t>, 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1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are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re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0" dirty="0" smtClean="0">
                <a:latin typeface="Times New Roman"/>
                <a:cs typeface="Times New Roman"/>
              </a:rPr>
              <a:t>y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4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ac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ng</a:t>
            </a:r>
            <a:r>
              <a:rPr sz="1400" spc="0" dirty="0" smtClean="0">
                <a:latin typeface="Times New Roman"/>
                <a:cs typeface="Times New Roman"/>
              </a:rPr>
              <a:t>, </a:t>
            </a:r>
            <a:r>
              <a:rPr sz="1400" spc="4" dirty="0" smtClean="0">
                <a:latin typeface="Times New Roman"/>
                <a:cs typeface="Times New Roman"/>
              </a:rPr>
              <a:t>th</a:t>
            </a:r>
            <a:r>
              <a:rPr sz="1400" spc="0" dirty="0" smtClean="0">
                <a:latin typeface="Times New Roman"/>
                <a:cs typeface="Times New Roman"/>
              </a:rPr>
              <a:t>ey are ca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ed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i="1" spc="-9" dirty="0" smtClean="0">
                <a:latin typeface="Times New Roman"/>
                <a:cs typeface="Times New Roman"/>
              </a:rPr>
              <a:t>c</a:t>
            </a:r>
            <a:r>
              <a:rPr sz="1400" i="1" spc="4" dirty="0" smtClean="0">
                <a:latin typeface="Times New Roman"/>
                <a:cs typeface="Times New Roman"/>
              </a:rPr>
              <a:t>a</a:t>
            </a:r>
            <a:r>
              <a:rPr sz="1400" i="1" spc="-4" dirty="0" smtClean="0">
                <a:latin typeface="Times New Roman"/>
                <a:cs typeface="Times New Roman"/>
              </a:rPr>
              <a:t>s</a:t>
            </a:r>
            <a:r>
              <a:rPr sz="1400" i="1" spc="4" dirty="0" smtClean="0">
                <a:latin typeface="Times New Roman"/>
                <a:cs typeface="Times New Roman"/>
              </a:rPr>
              <a:t>t</a:t>
            </a:r>
            <a:r>
              <a:rPr sz="1400" i="1" spc="-4" dirty="0" smtClean="0">
                <a:latin typeface="Times New Roman"/>
                <a:cs typeface="Times New Roman"/>
              </a:rPr>
              <a:t>in</a:t>
            </a:r>
            <a:r>
              <a:rPr sz="1400" i="1" spc="4" dirty="0" smtClean="0">
                <a:latin typeface="Times New Roman"/>
                <a:cs typeface="Times New Roman"/>
              </a:rPr>
              <a:t>gs</a:t>
            </a:r>
            <a:r>
              <a:rPr sz="1400" i="1" spc="0" dirty="0" smtClean="0">
                <a:latin typeface="Times New Roman"/>
                <a:cs typeface="Times New Roman"/>
              </a:rPr>
              <a:t>.</a:t>
            </a:r>
            <a:r>
              <a:rPr sz="1400" i="1" spc="1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If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y</a:t>
            </a:r>
            <a:r>
              <a:rPr sz="1400" spc="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are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er</a:t>
            </a:r>
            <a:r>
              <a:rPr sz="1400" spc="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9" dirty="0" smtClean="0">
                <a:latin typeface="Times New Roman"/>
                <a:cs typeface="Times New Roman"/>
              </a:rPr>
              <a:t>w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k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0" dirty="0" smtClean="0">
                <a:latin typeface="Times New Roman"/>
                <a:cs typeface="Times New Roman"/>
              </a:rPr>
              <a:t>,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14" dirty="0" smtClean="0">
                <a:latin typeface="Times New Roman"/>
                <a:cs typeface="Times New Roman"/>
              </a:rPr>
              <a:t>.</a:t>
            </a:r>
            <a:r>
              <a:rPr sz="1400" spc="4" dirty="0" smtClean="0">
                <a:latin typeface="Times New Roman"/>
                <a:cs typeface="Times New Roman"/>
              </a:rPr>
              <a:t>g</a:t>
            </a:r>
            <a:r>
              <a:rPr sz="1400" spc="0" dirty="0" smtClean="0">
                <a:latin typeface="Times New Roman"/>
                <a:cs typeface="Times New Roman"/>
              </a:rPr>
              <a:t>.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0" dirty="0" smtClean="0">
                <a:latin typeface="Times New Roman"/>
                <a:cs typeface="Times New Roman"/>
              </a:rPr>
              <a:t>y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-4" dirty="0" smtClean="0">
                <a:latin typeface="Times New Roman"/>
                <a:cs typeface="Times New Roman"/>
              </a:rPr>
              <a:t>li</a:t>
            </a:r>
            <a:r>
              <a:rPr sz="1400" spc="4" dirty="0" smtClean="0">
                <a:latin typeface="Times New Roman"/>
                <a:cs typeface="Times New Roman"/>
              </a:rPr>
              <a:t>ng</a:t>
            </a:r>
            <a:r>
              <a:rPr sz="1400" spc="0" dirty="0" smtClean="0">
                <a:latin typeface="Times New Roman"/>
                <a:cs typeface="Times New Roman"/>
              </a:rPr>
              <a:t>, e</a:t>
            </a:r>
            <a:r>
              <a:rPr sz="1400" spc="-4" dirty="0" smtClean="0">
                <a:latin typeface="Times New Roman"/>
                <a:cs typeface="Times New Roman"/>
              </a:rPr>
              <a:t>x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us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f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g</a:t>
            </a:r>
            <a:r>
              <a:rPr sz="1400" spc="-4" dirty="0" smtClean="0">
                <a:latin typeface="Times New Roman"/>
                <a:cs typeface="Times New Roman"/>
              </a:rPr>
              <a:t>in</a:t>
            </a:r>
            <a:r>
              <a:rPr sz="1400" spc="4" dirty="0" smtClean="0">
                <a:latin typeface="Times New Roman"/>
                <a:cs typeface="Times New Roman"/>
              </a:rPr>
              <a:t>g</a:t>
            </a:r>
            <a:r>
              <a:rPr sz="1400" spc="0" dirty="0" smtClean="0">
                <a:latin typeface="Times New Roman"/>
                <a:cs typeface="Times New Roman"/>
              </a:rPr>
              <a:t>, </a:t>
            </a:r>
            <a:r>
              <a:rPr sz="1400" spc="4" dirty="0" smtClean="0">
                <a:latin typeface="Times New Roman"/>
                <a:cs typeface="Times New Roman"/>
              </a:rPr>
              <a:t>th</a:t>
            </a:r>
            <a:r>
              <a:rPr sz="1400" spc="0" dirty="0" smtClean="0">
                <a:latin typeface="Times New Roman"/>
                <a:cs typeface="Times New Roman"/>
              </a:rPr>
              <a:t>e </a:t>
            </a:r>
            <a:r>
              <a:rPr sz="1400" spc="4" dirty="0" smtClean="0">
                <a:latin typeface="Times New Roman"/>
                <a:cs typeface="Times New Roman"/>
              </a:rPr>
              <a:t>pi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ces</a:t>
            </a:r>
            <a:r>
              <a:rPr sz="1400" spc="1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are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ed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i="1" spc="-4" dirty="0" smtClean="0">
                <a:latin typeface="Times New Roman"/>
                <a:cs typeface="Times New Roman"/>
              </a:rPr>
              <a:t>i</a:t>
            </a:r>
            <a:r>
              <a:rPr sz="1400" i="1" spc="4" dirty="0" smtClean="0">
                <a:latin typeface="Times New Roman"/>
                <a:cs typeface="Times New Roman"/>
              </a:rPr>
              <a:t>n</a:t>
            </a:r>
            <a:r>
              <a:rPr sz="1400" i="1" spc="-4" dirty="0" smtClean="0">
                <a:latin typeface="Times New Roman"/>
                <a:cs typeface="Times New Roman"/>
              </a:rPr>
              <a:t>go</a:t>
            </a:r>
            <a:r>
              <a:rPr sz="1400" i="1" spc="4" dirty="0" smtClean="0">
                <a:latin typeface="Times New Roman"/>
                <a:cs typeface="Times New Roman"/>
              </a:rPr>
              <a:t>t</a:t>
            </a:r>
            <a:r>
              <a:rPr sz="1400" i="1" spc="9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.</a:t>
            </a:r>
            <a:r>
              <a:rPr sz="1400" spc="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In</a:t>
            </a:r>
            <a:r>
              <a:rPr sz="1400" spc="1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it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er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ca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4" dirty="0" smtClean="0">
                <a:latin typeface="Times New Roman"/>
                <a:cs typeface="Times New Roman"/>
              </a:rPr>
              <a:t>ip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es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d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9" dirty="0" smtClean="0">
                <a:latin typeface="Times New Roman"/>
                <a:cs typeface="Times New Roman"/>
              </a:rPr>
              <a:t>f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4" dirty="0" smtClean="0">
                <a:latin typeface="Times New Roman"/>
                <a:cs typeface="Times New Roman"/>
              </a:rPr>
              <a:t>io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 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2004" y="3014375"/>
            <a:ext cx="5993012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4" dirty="0" smtClean="0">
                <a:latin typeface="Times New Roman"/>
                <a:cs typeface="Times New Roman"/>
              </a:rPr>
              <a:t>Generally speaking three different zones can be distinguished in solidified alloy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2004" y="3320699"/>
            <a:ext cx="5522553" cy="511555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6" dirty="0" smtClean="0">
                <a:latin typeface="Times New Roman"/>
                <a:cs typeface="Times New Roman"/>
              </a:rPr>
              <a:t>ingots  (Figure 11). These  zones  are (i) </a:t>
            </a:r>
            <a:r>
              <a:rPr sz="1400" b="1" i="1" spc="26" dirty="0" smtClean="0">
                <a:latin typeface="Times New Roman"/>
                <a:cs typeface="Times New Roman"/>
              </a:rPr>
              <a:t>chill  zone </a:t>
            </a:r>
            <a:r>
              <a:rPr sz="1400" spc="26" dirty="0" smtClean="0">
                <a:latin typeface="Times New Roman"/>
                <a:cs typeface="Times New Roman"/>
              </a:rPr>
              <a:t>of equiaxed  crystals,</a:t>
            </a:r>
            <a:endParaRPr sz="1400">
              <a:latin typeface="Times New Roman"/>
              <a:cs typeface="Times New Roman"/>
            </a:endParaRPr>
          </a:p>
          <a:p>
            <a:pPr marL="12700" marR="26746">
              <a:lnSpc>
                <a:spcPct val="95825"/>
              </a:lnSpc>
              <a:spcBef>
                <a:spcPts val="737"/>
              </a:spcBef>
            </a:pPr>
            <a:r>
              <a:rPr sz="1400" b="1" i="1" spc="-1" dirty="0" smtClean="0">
                <a:latin typeface="Times New Roman"/>
                <a:cs typeface="Times New Roman"/>
              </a:rPr>
              <a:t>columnar zone </a:t>
            </a:r>
            <a:r>
              <a:rPr sz="1400" spc="-1" dirty="0" smtClean="0">
                <a:latin typeface="Times New Roman"/>
                <a:cs typeface="Times New Roman"/>
              </a:rPr>
              <a:t>of elongated grains, and (iii) a central </a:t>
            </a:r>
            <a:r>
              <a:rPr sz="1400" b="1" i="1" spc="-1" dirty="0" smtClean="0">
                <a:latin typeface="Times New Roman"/>
                <a:cs typeface="Times New Roman"/>
              </a:rPr>
              <a:t>equiaxed zone</a:t>
            </a:r>
            <a:r>
              <a:rPr sz="1400" i="1" spc="-1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60318" y="3320699"/>
            <a:ext cx="269860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 smtClean="0">
                <a:latin typeface="Times New Roman"/>
                <a:cs typeface="Times New Roman"/>
              </a:rPr>
              <a:t>(ii)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66294" y="3320699"/>
            <a:ext cx="131314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 smtClean="0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60191" y="6876337"/>
            <a:ext cx="668528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b="1" spc="-2" dirty="0" smtClean="0">
                <a:latin typeface="Times New Roman"/>
                <a:cs typeface="Times New Roman"/>
              </a:rPr>
              <a:t>Figure 11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7343170"/>
            <a:ext cx="915691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-2" dirty="0" smtClean="0">
                <a:latin typeface="Times New Roman"/>
                <a:cs typeface="Times New Roman"/>
              </a:rPr>
              <a:t>Chill Zone: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7772938"/>
            <a:ext cx="5447924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31" dirty="0" smtClean="0">
                <a:latin typeface="Times New Roman"/>
                <a:cs typeface="Times New Roman"/>
              </a:rPr>
              <a:t>During pouring the liquid in contact with the cold mould wall is rapidly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72606" y="7772938"/>
            <a:ext cx="526623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0" dirty="0" smtClean="0">
                <a:latin typeface="Times New Roman"/>
                <a:cs typeface="Times New Roman"/>
              </a:rPr>
              <a:t>cooled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8080786"/>
            <a:ext cx="5996176" cy="816609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8" dirty="0" smtClean="0">
                <a:latin typeface="Times New Roman"/>
                <a:cs typeface="Times New Roman"/>
              </a:rPr>
              <a:t>below the liquidus temperature. Many solid nuclei then form on the mould wall</a:t>
            </a:r>
            <a:endParaRPr sz="1400">
              <a:latin typeface="Times New Roman"/>
              <a:cs typeface="Times New Roman"/>
            </a:endParaRPr>
          </a:p>
          <a:p>
            <a:pPr marL="12700" marR="8712">
              <a:lnSpc>
                <a:spcPts val="2410"/>
              </a:lnSpc>
              <a:spcBef>
                <a:spcPts val="223"/>
              </a:spcBef>
            </a:pPr>
            <a:r>
              <a:rPr sz="140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13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g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13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13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g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w</a:t>
            </a:r>
            <a:r>
              <a:rPr sz="1400" spc="12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13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2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li</a:t>
            </a:r>
            <a:r>
              <a:rPr sz="1400" spc="4" dirty="0" smtClean="0">
                <a:latin typeface="Times New Roman"/>
                <a:cs typeface="Times New Roman"/>
              </a:rPr>
              <a:t>q</a:t>
            </a:r>
            <a:r>
              <a:rPr sz="1400" spc="-4" dirty="0" smtClean="0">
                <a:latin typeface="Times New Roman"/>
                <a:cs typeface="Times New Roman"/>
              </a:rPr>
              <a:t>ui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0" dirty="0" smtClean="0">
                <a:latin typeface="Times New Roman"/>
                <a:cs typeface="Times New Roman"/>
              </a:rPr>
              <a:t>,</a:t>
            </a:r>
            <a:r>
              <a:rPr sz="1400" spc="15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(F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gu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1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12)</a:t>
            </a:r>
            <a:r>
              <a:rPr sz="1400" spc="0" dirty="0" smtClean="0">
                <a:latin typeface="Times New Roman"/>
                <a:cs typeface="Times New Roman"/>
              </a:rPr>
              <a:t>.</a:t>
            </a:r>
            <a:r>
              <a:rPr sz="1400" spc="12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13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29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4" dirty="0" smtClean="0">
                <a:latin typeface="Times New Roman"/>
                <a:cs typeface="Times New Roman"/>
              </a:rPr>
              <a:t>oul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13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w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13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w</a:t>
            </a:r>
            <a:r>
              <a:rPr sz="1400" spc="0" dirty="0" smtClean="0">
                <a:latin typeface="Times New Roman"/>
                <a:cs typeface="Times New Roman"/>
              </a:rPr>
              <a:t>ar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13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p</a:t>
            </a:r>
            <a:r>
              <a:rPr sz="1400" spc="13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13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s 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-4" dirty="0" smtClean="0">
                <a:latin typeface="Times New Roman"/>
                <a:cs typeface="Times New Roman"/>
              </a:rPr>
              <a:t>os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f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y</a:t>
            </a:r>
            <a:r>
              <a:rPr sz="1400" spc="-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f t</a:t>
            </a:r>
            <a:r>
              <a:rPr sz="1400" spc="9" dirty="0" smtClean="0">
                <a:latin typeface="Times New Roman"/>
                <a:cs typeface="Times New Roman"/>
              </a:rPr>
              <a:t>h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e </a:t>
            </a:r>
            <a:r>
              <a:rPr sz="1400" spc="-4" dirty="0" smtClean="0">
                <a:latin typeface="Times New Roman"/>
                <a:cs typeface="Times New Roman"/>
              </a:rPr>
              <a:t>so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cr</a:t>
            </a:r>
            <a:r>
              <a:rPr sz="1400" spc="-19" dirty="0" smtClean="0">
                <a:latin typeface="Times New Roman"/>
                <a:cs typeface="Times New Roman"/>
              </a:rPr>
              <a:t>y</a:t>
            </a:r>
            <a:r>
              <a:rPr sz="1400" spc="4" dirty="0" smtClean="0">
                <a:latin typeface="Times New Roman"/>
                <a:cs typeface="Times New Roman"/>
              </a:rPr>
              <a:t>st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s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br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ak</a:t>
            </a:r>
            <a:r>
              <a:rPr sz="1400" spc="3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w</a:t>
            </a:r>
            <a:r>
              <a:rPr sz="1400" spc="0" dirty="0" smtClean="0">
                <a:latin typeface="Times New Roman"/>
                <a:cs typeface="Times New Roman"/>
              </a:rPr>
              <a:t>ay</a:t>
            </a:r>
            <a:r>
              <a:rPr sz="1400" spc="-9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fr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m</a:t>
            </a:r>
            <a:r>
              <a:rPr sz="1400" spc="-4" dirty="0" smtClean="0">
                <a:latin typeface="Times New Roman"/>
                <a:cs typeface="Times New Roman"/>
              </a:rPr>
              <a:t> 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w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-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under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68261" y="9199656"/>
            <a:ext cx="231978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4" dirty="0" smtClean="0">
                <a:latin typeface="Times New Roman"/>
                <a:cs typeface="Times New Roman"/>
              </a:rPr>
              <a:t>13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2400300" y="4414901"/>
            <a:ext cx="2969895" cy="25939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366516" y="7289292"/>
            <a:ext cx="1034796" cy="1828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02004" y="920018"/>
            <a:ext cx="5989188" cy="3270376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6539" algn="just">
              <a:lnSpc>
                <a:spcPts val="1535"/>
              </a:lnSpc>
            </a:pPr>
            <a:r>
              <a:rPr sz="1400" spc="13" dirty="0" smtClean="0">
                <a:latin typeface="Times New Roman"/>
                <a:cs typeface="Times New Roman"/>
              </a:rPr>
              <a:t>influence of the turbulent melt. If the pouring temperature is low the whole of the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5"/>
              </a:spcBef>
            </a:pPr>
            <a:r>
              <a:rPr sz="1400" spc="1" dirty="0" smtClean="0">
                <a:latin typeface="Times New Roman"/>
                <a:cs typeface="Times New Roman"/>
              </a:rPr>
              <a:t>liquid will be rapidly cooled below the liquidus temperature and the crystals swept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33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34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t 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9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y</a:t>
            </a:r>
            <a:r>
              <a:rPr sz="1400" spc="34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34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b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e 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o  c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-4" dirty="0" smtClean="0">
                <a:latin typeface="Times New Roman"/>
                <a:cs typeface="Times New Roman"/>
              </a:rPr>
              <a:t>ti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-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33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o  </a:t>
            </a:r>
            <a:r>
              <a:rPr sz="1400" spc="4" dirty="0" smtClean="0">
                <a:latin typeface="Times New Roman"/>
                <a:cs typeface="Times New Roman"/>
              </a:rPr>
              <a:t>g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4" dirty="0" smtClean="0">
                <a:latin typeface="Times New Roman"/>
                <a:cs typeface="Times New Roman"/>
              </a:rPr>
              <a:t>w</a:t>
            </a:r>
            <a:r>
              <a:rPr sz="1400" spc="0" dirty="0" smtClean="0">
                <a:latin typeface="Times New Roman"/>
                <a:cs typeface="Times New Roman"/>
              </a:rPr>
              <a:t>.</a:t>
            </a:r>
            <a:r>
              <a:rPr sz="1400" spc="34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hi</a:t>
            </a:r>
            <a:r>
              <a:rPr sz="1400" spc="0" dirty="0" smtClean="0">
                <a:latin typeface="Times New Roman"/>
                <a:cs typeface="Times New Roman"/>
              </a:rPr>
              <a:t>s  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s  </a:t>
            </a:r>
            <a:r>
              <a:rPr sz="1400" spc="-4" dirty="0" smtClean="0">
                <a:latin typeface="Times New Roman"/>
                <a:cs typeface="Times New Roman"/>
              </a:rPr>
              <a:t>k</a:t>
            </a:r>
            <a:r>
              <a:rPr sz="1400" spc="4" dirty="0" smtClean="0">
                <a:latin typeface="Times New Roman"/>
                <a:cs typeface="Times New Roman"/>
              </a:rPr>
              <a:t>no</a:t>
            </a:r>
            <a:r>
              <a:rPr sz="1400" spc="-19" dirty="0" smtClean="0">
                <a:latin typeface="Times New Roman"/>
                <a:cs typeface="Times New Roman"/>
              </a:rPr>
              <a:t>w</a:t>
            </a:r>
            <a:r>
              <a:rPr sz="1400" spc="0" dirty="0" smtClean="0">
                <a:latin typeface="Times New Roman"/>
                <a:cs typeface="Times New Roman"/>
              </a:rPr>
              <a:t>n  as  </a:t>
            </a:r>
            <a:r>
              <a:rPr sz="1400" spc="-9" dirty="0" smtClean="0">
                <a:latin typeface="Times New Roman"/>
                <a:cs typeface="Times New Roman"/>
              </a:rPr>
              <a:t>‘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39" dirty="0" smtClean="0">
                <a:latin typeface="Times New Roman"/>
                <a:cs typeface="Times New Roman"/>
              </a:rPr>
              <a:t>g</a:t>
            </a:r>
            <a:r>
              <a:rPr sz="1400" spc="0" dirty="0" smtClean="0">
                <a:latin typeface="Times New Roman"/>
                <a:cs typeface="Times New Roman"/>
              </a:rPr>
              <a:t>-</a:t>
            </a:r>
            <a:r>
              <a:rPr sz="1400" spc="-4" dirty="0" smtClean="0">
                <a:latin typeface="Times New Roman"/>
                <a:cs typeface="Times New Roman"/>
              </a:rPr>
              <a:t>b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g</a:t>
            </a:r>
            <a:r>
              <a:rPr sz="1400" spc="0" dirty="0" smtClean="0">
                <a:latin typeface="Times New Roman"/>
                <a:cs typeface="Times New Roman"/>
              </a:rPr>
              <a:t>’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" dirty="0" smtClean="0">
                <a:latin typeface="Times New Roman"/>
                <a:cs typeface="Times New Roman"/>
              </a:rPr>
              <a:t>nucleation since the liquid is immediately filled with a myriad of crystals. This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od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230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21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re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y</a:t>
            </a:r>
            <a:r>
              <a:rPr sz="1400" spc="22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q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x</a:t>
            </a:r>
            <a:r>
              <a:rPr sz="1400" spc="0" dirty="0" smtClean="0">
                <a:latin typeface="Times New Roman"/>
                <a:cs typeface="Times New Roman"/>
              </a:rPr>
              <a:t>ed</a:t>
            </a:r>
            <a:r>
              <a:rPr sz="1400" spc="22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-4" dirty="0" smtClean="0">
                <a:latin typeface="Times New Roman"/>
                <a:cs typeface="Times New Roman"/>
              </a:rPr>
              <a:t>go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21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st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re,</a:t>
            </a:r>
            <a:r>
              <a:rPr sz="1400" spc="21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.e.</a:t>
            </a:r>
            <a:r>
              <a:rPr sz="1400" spc="22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21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4" dirty="0" smtClean="0">
                <a:latin typeface="Times New Roman"/>
                <a:cs typeface="Times New Roman"/>
              </a:rPr>
              <a:t>ol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1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ar</a:t>
            </a:r>
            <a:r>
              <a:rPr sz="1400" spc="225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z</a:t>
            </a:r>
            <a:r>
              <a:rPr sz="1400" spc="4" dirty="0" smtClean="0">
                <a:latin typeface="Times New Roman"/>
                <a:cs typeface="Times New Roman"/>
              </a:rPr>
              <a:t>on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215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f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39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,</a:t>
            </a:r>
            <a:r>
              <a:rPr sz="1400" spc="22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4" dirty="0" smtClean="0">
                <a:latin typeface="Times New Roman"/>
                <a:cs typeface="Times New Roman"/>
              </a:rPr>
              <a:t>hi</a:t>
            </a:r>
            <a:r>
              <a:rPr sz="1400" spc="0" dirty="0" smtClean="0">
                <a:latin typeface="Times New Roman"/>
                <a:cs typeface="Times New Roman"/>
              </a:rPr>
              <a:t>s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" dirty="0" smtClean="0">
                <a:latin typeface="Times New Roman"/>
                <a:cs typeface="Times New Roman"/>
              </a:rPr>
              <a:t>also can be done by adding seeds or inoculants which are a solid small particles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 smtClean="0">
                <a:latin typeface="Times New Roman"/>
                <a:cs typeface="Times New Roman"/>
              </a:rPr>
              <a:t>added to molten metal in the mold. If the pouring temperature is high, on the other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" dirty="0" smtClean="0">
                <a:latin typeface="Times New Roman"/>
                <a:cs typeface="Times New Roman"/>
              </a:rPr>
              <a:t>hand,  the  liquid  in  the  centre  of  the  ingot  will  remain  above  the  liquidus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" dirty="0" smtClean="0">
                <a:latin typeface="Times New Roman"/>
                <a:cs typeface="Times New Roman"/>
              </a:rPr>
              <a:t>temperature for a long time and consequently the majority of crystals soon remelt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20" dirty="0" smtClean="0">
                <a:latin typeface="Times New Roman"/>
                <a:cs typeface="Times New Roman"/>
              </a:rPr>
              <a:t>after breaking away from the mould wall. Only those crystals remaining close to</a:t>
            </a:r>
            <a:endParaRPr sz="1400">
              <a:latin typeface="Times New Roman"/>
              <a:cs typeface="Times New Roman"/>
            </a:endParaRPr>
          </a:p>
          <a:p>
            <a:pPr marL="12700" marR="2294054" algn="just">
              <a:lnSpc>
                <a:spcPct val="95825"/>
              </a:lnSpc>
              <a:spcBef>
                <a:spcPts val="829"/>
              </a:spcBef>
            </a:pPr>
            <a:r>
              <a:rPr sz="1400" spc="-1" dirty="0" smtClean="0">
                <a:latin typeface="Times New Roman"/>
                <a:cs typeface="Times New Roman"/>
              </a:rPr>
              <a:t>the wall will be able to grow to form the chill zone.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60191" y="7295437"/>
            <a:ext cx="668528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b="1" spc="-2" dirty="0" smtClean="0">
                <a:latin typeface="Times New Roman"/>
                <a:cs typeface="Times New Roman"/>
              </a:rPr>
              <a:t>Figure 12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7762270"/>
            <a:ext cx="1261431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-2" dirty="0" smtClean="0">
                <a:latin typeface="Times New Roman"/>
                <a:cs typeface="Times New Roman"/>
              </a:rPr>
              <a:t>Columnar Zone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8193816"/>
            <a:ext cx="5996426" cy="816356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6" dirty="0" smtClean="0">
                <a:latin typeface="Times New Roman"/>
                <a:cs typeface="Times New Roman"/>
              </a:rPr>
              <a:t>Very soon after pouring the temperature gradient at the mould walls decreases and</a:t>
            </a:r>
            <a:endParaRPr sz="1400">
              <a:latin typeface="Times New Roman"/>
              <a:cs typeface="Times New Roman"/>
            </a:endParaRPr>
          </a:p>
          <a:p>
            <a:pPr marL="12700" marR="8304">
              <a:lnSpc>
                <a:spcPts val="2410"/>
              </a:lnSpc>
              <a:spcBef>
                <a:spcPts val="223"/>
              </a:spcBef>
            </a:pPr>
            <a:r>
              <a:rPr sz="1400" spc="4" dirty="0" smtClean="0">
                <a:latin typeface="Times New Roman"/>
                <a:cs typeface="Times New Roman"/>
              </a:rPr>
              <a:t>th</a:t>
            </a:r>
            <a:r>
              <a:rPr sz="1400" spc="0" dirty="0" smtClean="0">
                <a:latin typeface="Times New Roman"/>
                <a:cs typeface="Times New Roman"/>
              </a:rPr>
              <a:t>e </a:t>
            </a:r>
            <a:r>
              <a:rPr sz="1400" spc="18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cr</a:t>
            </a:r>
            <a:r>
              <a:rPr sz="1400" spc="-14" dirty="0" smtClean="0">
                <a:latin typeface="Times New Roman"/>
                <a:cs typeface="Times New Roman"/>
              </a:rPr>
              <a:t>y</a:t>
            </a:r>
            <a:r>
              <a:rPr sz="1400" spc="4" dirty="0" smtClean="0">
                <a:latin typeface="Times New Roman"/>
                <a:cs typeface="Times New Roman"/>
              </a:rPr>
              <a:t>st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s </a:t>
            </a:r>
            <a:r>
              <a:rPr sz="1400" spc="20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n </a:t>
            </a:r>
            <a:r>
              <a:rPr sz="1400" spc="19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th</a:t>
            </a:r>
            <a:r>
              <a:rPr sz="1400" spc="0" dirty="0" smtClean="0">
                <a:latin typeface="Times New Roman"/>
                <a:cs typeface="Times New Roman"/>
              </a:rPr>
              <a:t>e </a:t>
            </a:r>
            <a:r>
              <a:rPr sz="1400" spc="18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-4" dirty="0" smtClean="0">
                <a:latin typeface="Times New Roman"/>
                <a:cs typeface="Times New Roman"/>
              </a:rPr>
              <a:t>il</a:t>
            </a:r>
            <a:r>
              <a:rPr sz="1400" spc="0" dirty="0" smtClean="0">
                <a:latin typeface="Times New Roman"/>
                <a:cs typeface="Times New Roman"/>
              </a:rPr>
              <a:t>l </a:t>
            </a:r>
            <a:r>
              <a:rPr sz="1400" spc="20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z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e </a:t>
            </a:r>
            <a:r>
              <a:rPr sz="1400" spc="18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g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w </a:t>
            </a:r>
            <a:r>
              <a:rPr sz="1400" spc="18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nd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ti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y </a:t>
            </a:r>
            <a:r>
              <a:rPr sz="1400" spc="18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n </a:t>
            </a:r>
            <a:r>
              <a:rPr sz="1400" spc="20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ce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n </a:t>
            </a:r>
            <a:r>
              <a:rPr sz="1400" spc="24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cr</a:t>
            </a:r>
            <a:r>
              <a:rPr sz="1400" spc="-14" dirty="0" smtClean="0">
                <a:latin typeface="Times New Roman"/>
                <a:cs typeface="Times New Roman"/>
              </a:rPr>
              <a:t>y</a:t>
            </a:r>
            <a:r>
              <a:rPr sz="1400" spc="4" dirty="0" smtClean="0">
                <a:latin typeface="Times New Roman"/>
                <a:cs typeface="Times New Roman"/>
              </a:rPr>
              <a:t>st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ll</a:t>
            </a:r>
            <a:r>
              <a:rPr sz="1400" spc="4" dirty="0" smtClean="0">
                <a:latin typeface="Times New Roman"/>
                <a:cs typeface="Times New Roman"/>
              </a:rPr>
              <a:t>og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ph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c </a:t>
            </a:r>
            <a:r>
              <a:rPr sz="1400" spc="4" dirty="0" smtClean="0">
                <a:latin typeface="Times New Roman"/>
                <a:cs typeface="Times New Roman"/>
              </a:rPr>
              <a:t>di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0" dirty="0" smtClean="0">
                <a:latin typeface="Times New Roman"/>
                <a:cs typeface="Times New Roman"/>
              </a:rPr>
              <a:t>ec</a:t>
            </a:r>
            <a:r>
              <a:rPr sz="1400" spc="-4" dirty="0" smtClean="0">
                <a:latin typeface="Times New Roman"/>
                <a:cs typeface="Times New Roman"/>
              </a:rPr>
              <a:t>ti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,</a:t>
            </a:r>
            <a:r>
              <a:rPr sz="1400" spc="209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e.g.</a:t>
            </a:r>
            <a:r>
              <a:rPr sz="1400" spc="215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&lt;</a:t>
            </a:r>
            <a:r>
              <a:rPr sz="1400" spc="-4" dirty="0" smtClean="0">
                <a:latin typeface="Times New Roman"/>
                <a:cs typeface="Times New Roman"/>
              </a:rPr>
              <a:t>1</a:t>
            </a:r>
            <a:r>
              <a:rPr sz="1400" spc="4" dirty="0" smtClean="0">
                <a:latin typeface="Times New Roman"/>
                <a:cs typeface="Times New Roman"/>
              </a:rPr>
              <a:t>0</a:t>
            </a:r>
            <a:r>
              <a:rPr sz="1400" spc="-4" dirty="0" smtClean="0">
                <a:latin typeface="Times New Roman"/>
                <a:cs typeface="Times New Roman"/>
              </a:rPr>
              <a:t>0</a:t>
            </a:r>
            <a:r>
              <a:rPr sz="1400" spc="0" dirty="0" smtClean="0">
                <a:latin typeface="Times New Roman"/>
                <a:cs typeface="Times New Roman"/>
              </a:rPr>
              <a:t>&gt;</a:t>
            </a:r>
            <a:r>
              <a:rPr sz="1400" spc="21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22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21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20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215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-4" dirty="0" smtClean="0">
                <a:latin typeface="Times New Roman"/>
                <a:cs typeface="Times New Roman"/>
              </a:rPr>
              <a:t>ub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21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ls</a:t>
            </a:r>
            <a:r>
              <a:rPr sz="1400" spc="0" dirty="0" smtClean="0">
                <a:latin typeface="Times New Roman"/>
                <a:cs typeface="Times New Roman"/>
              </a:rPr>
              <a:t>.</a:t>
            </a:r>
            <a:r>
              <a:rPr sz="1400" spc="21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Tho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23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cr</a:t>
            </a:r>
            <a:r>
              <a:rPr sz="1400" spc="-14" dirty="0" smtClean="0">
                <a:latin typeface="Times New Roman"/>
                <a:cs typeface="Times New Roman"/>
              </a:rPr>
              <a:t>y</a:t>
            </a:r>
            <a:r>
              <a:rPr sz="1400" spc="4" dirty="0" smtClean="0">
                <a:latin typeface="Times New Roman"/>
                <a:cs typeface="Times New Roman"/>
              </a:rPr>
              <a:t>st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21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w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h</a:t>
            </a:r>
            <a:r>
              <a:rPr sz="1400" spc="21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20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&lt;</a:t>
            </a:r>
            <a:r>
              <a:rPr sz="1400" spc="-4" dirty="0" smtClean="0">
                <a:latin typeface="Times New Roman"/>
                <a:cs typeface="Times New Roman"/>
              </a:rPr>
              <a:t>10</a:t>
            </a:r>
            <a:r>
              <a:rPr sz="1400" spc="4" dirty="0" smtClean="0">
                <a:latin typeface="Times New Roman"/>
                <a:cs typeface="Times New Roman"/>
              </a:rPr>
              <a:t>0</a:t>
            </a:r>
            <a:r>
              <a:rPr sz="1400" spc="0" dirty="0" smtClean="0">
                <a:latin typeface="Times New Roman"/>
                <a:cs typeface="Times New Roman"/>
              </a:rPr>
              <a:t>&gt;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68261" y="9199656"/>
            <a:ext cx="231978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4" dirty="0" smtClean="0">
                <a:latin typeface="Times New Roman"/>
                <a:cs typeface="Times New Roman"/>
              </a:rPr>
              <a:t>14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914400" y="3188207"/>
            <a:ext cx="5942076" cy="25241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70148" y="6001512"/>
            <a:ext cx="832103" cy="1844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02004" y="920018"/>
            <a:ext cx="5988138" cy="2043556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4519" algn="just">
              <a:lnSpc>
                <a:spcPts val="1535"/>
              </a:lnSpc>
            </a:pPr>
            <a:r>
              <a:rPr sz="1400" spc="12" dirty="0" smtClean="0">
                <a:latin typeface="Times New Roman"/>
                <a:cs typeface="Times New Roman"/>
              </a:rPr>
              <a:t>direction close to the direction of heat flow, i.e. perpendicular to the mould walls,</a:t>
            </a:r>
            <a:endParaRPr sz="1400">
              <a:latin typeface="Times New Roman"/>
              <a:cs typeface="Times New Roman"/>
            </a:endParaRPr>
          </a:p>
          <a:p>
            <a:pPr marL="12700" marR="3795" algn="just">
              <a:lnSpc>
                <a:spcPct val="95825"/>
              </a:lnSpc>
              <a:spcBef>
                <a:spcPts val="725"/>
              </a:spcBef>
            </a:pPr>
            <a:r>
              <a:rPr sz="1400" spc="18" dirty="0" smtClean="0">
                <a:latin typeface="Times New Roman"/>
                <a:cs typeface="Times New Roman"/>
              </a:rPr>
              <a:t>grow fastest and are able to outgrow less favourably oriented neighbours (Figure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2"/>
              </a:spcBef>
            </a:pPr>
            <a:r>
              <a:rPr sz="1400" spc="1" dirty="0" smtClean="0">
                <a:latin typeface="Times New Roman"/>
                <a:cs typeface="Times New Roman"/>
              </a:rPr>
              <a:t>13). This leads to the formation of the columnar grains all with &lt;100&gt; almost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1" dirty="0" smtClean="0">
                <a:latin typeface="Times New Roman"/>
                <a:cs typeface="Times New Roman"/>
              </a:rPr>
              <a:t>parallel to the column axis. Note that each columnar crystal may contain primary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0" dirty="0" smtClean="0">
                <a:latin typeface="Times New Roman"/>
                <a:cs typeface="Times New Roman"/>
              </a:rPr>
              <a:t>dendrite arms (if it is an alloy). As the diameter of these grains increases additional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19" dirty="0" smtClean="0">
                <a:latin typeface="Times New Roman"/>
                <a:cs typeface="Times New Roman"/>
              </a:rPr>
              <a:t>primary dendrite arms appear by a mechanism in which some tertiary arms grow</a:t>
            </a:r>
            <a:endParaRPr sz="1400">
              <a:latin typeface="Times New Roman"/>
              <a:cs typeface="Times New Roman"/>
            </a:endParaRPr>
          </a:p>
          <a:p>
            <a:pPr marL="12700" marR="2476576" algn="just">
              <a:lnSpc>
                <a:spcPct val="95825"/>
              </a:lnSpc>
              <a:spcBef>
                <a:spcPts val="831"/>
              </a:spcBef>
            </a:pPr>
            <a:r>
              <a:rPr sz="1400" spc="-1" dirty="0" smtClean="0">
                <a:latin typeface="Times New Roman"/>
                <a:cs typeface="Times New Roman"/>
              </a:rPr>
              <a:t>ahead of their neighbours as shown in the figure.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49523" y="6008800"/>
            <a:ext cx="668527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b="1" spc="-2" dirty="0" smtClean="0">
                <a:latin typeface="Times New Roman"/>
                <a:cs typeface="Times New Roman"/>
              </a:rPr>
              <a:t>Figure 13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6476014"/>
            <a:ext cx="1202232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-2" dirty="0" smtClean="0">
                <a:latin typeface="Times New Roman"/>
                <a:cs typeface="Times New Roman"/>
              </a:rPr>
              <a:t>Equiaxed Zone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6905782"/>
            <a:ext cx="5988832" cy="2044953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3583" algn="just">
              <a:lnSpc>
                <a:spcPts val="1535"/>
              </a:lnSpc>
            </a:pPr>
            <a:r>
              <a:rPr sz="1400" spc="15" dirty="0" smtClean="0">
                <a:latin typeface="Times New Roman"/>
                <a:cs typeface="Times New Roman"/>
              </a:rPr>
              <a:t>The equiaxed zone consists of equiaxed grains randomly oriented in the centre of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37"/>
              </a:spcBef>
            </a:pPr>
            <a:r>
              <a:rPr sz="1400" spc="1" dirty="0" smtClean="0">
                <a:latin typeface="Times New Roman"/>
                <a:cs typeface="Times New Roman"/>
              </a:rPr>
              <a:t>the ingot. An important origin of these grains is thought to be melted-off dendrite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8" dirty="0" smtClean="0">
                <a:latin typeface="Times New Roman"/>
                <a:cs typeface="Times New Roman"/>
              </a:rPr>
              <a:t>side-arms. It can be seen that the side arms are narrowest at their roots. Therefore,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 smtClean="0">
                <a:latin typeface="Times New Roman"/>
                <a:cs typeface="Times New Roman"/>
              </a:rPr>
              <a:t>if the temperature around the dendrite increases after it has formed, it will begin to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" dirty="0" smtClean="0">
                <a:latin typeface="Times New Roman"/>
                <a:cs typeface="Times New Roman"/>
              </a:rPr>
              <a:t>melt and may become detached from the main stem. Provided the temperature falls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27" dirty="0" smtClean="0">
                <a:latin typeface="Times New Roman"/>
                <a:cs typeface="Times New Roman"/>
              </a:rPr>
              <a:t>again before the arm completely disappears it can then act as a ‘seed’ for a new</a:t>
            </a:r>
            <a:endParaRPr sz="1400">
              <a:latin typeface="Times New Roman"/>
              <a:cs typeface="Times New Roman"/>
            </a:endParaRPr>
          </a:p>
          <a:p>
            <a:pPr marL="12700" marR="10090" algn="just">
              <a:lnSpc>
                <a:spcPct val="95825"/>
              </a:lnSpc>
              <a:spcBef>
                <a:spcPts val="829"/>
              </a:spcBef>
            </a:pPr>
            <a:r>
              <a:rPr sz="1400" spc="36" dirty="0" smtClean="0">
                <a:latin typeface="Times New Roman"/>
                <a:cs typeface="Times New Roman"/>
              </a:rPr>
              <a:t>dendrite. An effective source of suitable temperature pulses is provided by the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68261" y="9199656"/>
            <a:ext cx="231978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4" dirty="0" smtClean="0">
                <a:latin typeface="Times New Roman"/>
                <a:cs typeface="Times New Roman"/>
              </a:rPr>
              <a:t>15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902004" y="920018"/>
            <a:ext cx="5989446" cy="143052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10184" algn="just">
              <a:lnSpc>
                <a:spcPts val="1535"/>
              </a:lnSpc>
            </a:pPr>
            <a:r>
              <a:rPr sz="1400" spc="7" dirty="0" smtClean="0">
                <a:latin typeface="Times New Roman"/>
                <a:cs typeface="Times New Roman"/>
              </a:rPr>
              <a:t>turbulent  convection  currents  in  the  liquid  brought  about  by  the  temperature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5"/>
              </a:spcBef>
            </a:pPr>
            <a:r>
              <a:rPr sz="1400" spc="0" dirty="0" smtClean="0">
                <a:latin typeface="Times New Roman"/>
                <a:cs typeface="Times New Roman"/>
              </a:rPr>
              <a:t>differences across the remaining melt. Convection currents also provide a means of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8"/>
              </a:spcBef>
            </a:pPr>
            <a:r>
              <a:rPr sz="1400" spc="1" dirty="0" smtClean="0">
                <a:latin typeface="Times New Roman"/>
                <a:cs typeface="Times New Roman"/>
              </a:rPr>
              <a:t>carrying the melted-off arms away to where they can develop uninhibited into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8"/>
              </a:spcBef>
            </a:pPr>
            <a:r>
              <a:rPr sz="1400" spc="8" dirty="0" smtClean="0">
                <a:latin typeface="Times New Roman"/>
                <a:cs typeface="Times New Roman"/>
              </a:rPr>
              <a:t>equiaxed  dendrites.  If  convection  is  reduced,  fewer  seed  crystals  are  created</a:t>
            </a:r>
            <a:endParaRPr sz="1400">
              <a:latin typeface="Times New Roman"/>
              <a:cs typeface="Times New Roman"/>
            </a:endParaRPr>
          </a:p>
          <a:p>
            <a:pPr marL="12700" marR="236627" algn="just">
              <a:lnSpc>
                <a:spcPct val="95825"/>
              </a:lnSpc>
              <a:spcBef>
                <a:spcPts val="828"/>
              </a:spcBef>
            </a:pPr>
            <a:r>
              <a:rPr sz="1400" spc="0" dirty="0" smtClean="0">
                <a:latin typeface="Times New Roman"/>
                <a:cs typeface="Times New Roman"/>
              </a:rPr>
              <a:t>causing a larger final grain size and a greater preponderance of columnar grains.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3017423"/>
            <a:ext cx="1401046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-1" dirty="0" smtClean="0">
                <a:latin typeface="Times New Roman"/>
                <a:cs typeface="Times New Roman"/>
              </a:rPr>
              <a:t>Shrinkage Effects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3448715"/>
            <a:ext cx="5987279" cy="2963925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2237" algn="just">
              <a:lnSpc>
                <a:spcPts val="1535"/>
              </a:lnSpc>
            </a:pPr>
            <a:r>
              <a:rPr sz="1400" spc="20" dirty="0" smtClean="0">
                <a:latin typeface="Times New Roman"/>
                <a:cs typeface="Times New Roman"/>
              </a:rPr>
              <a:t>Most metals shrink on solidification and this has important consequences for the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5"/>
              </a:spcBef>
            </a:pPr>
            <a:r>
              <a:rPr sz="1400" spc="42" dirty="0" smtClean="0">
                <a:latin typeface="Times New Roman"/>
                <a:cs typeface="Times New Roman"/>
              </a:rPr>
              <a:t>final ingot structure. In  pure metals, and also in narrow freezing range alloys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 smtClean="0">
                <a:latin typeface="Times New Roman"/>
                <a:cs typeface="Times New Roman"/>
              </a:rPr>
              <a:t>(where the mushy zone is also narrow); as the outer shell of solid thickens the level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 smtClean="0">
                <a:latin typeface="Times New Roman"/>
                <a:cs typeface="Times New Roman"/>
              </a:rPr>
              <a:t>of the remaining liquid continually decreases until finally when solidification is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  <a:spcBef>
                <a:spcPts val="804"/>
              </a:spcBef>
            </a:pPr>
            <a:r>
              <a:rPr sz="1400" spc="1" dirty="0" smtClean="0">
                <a:latin typeface="Times New Roman"/>
                <a:cs typeface="Times New Roman"/>
              </a:rPr>
              <a:t>complete the ingot contains a deep central cavity or </a:t>
            </a:r>
            <a:r>
              <a:rPr sz="1400" i="1" spc="1" dirty="0" smtClean="0">
                <a:latin typeface="Times New Roman"/>
                <a:cs typeface="Times New Roman"/>
              </a:rPr>
              <a:t>pipe. </a:t>
            </a:r>
            <a:r>
              <a:rPr sz="1400" spc="1" dirty="0" smtClean="0">
                <a:latin typeface="Times New Roman"/>
                <a:cs typeface="Times New Roman"/>
              </a:rPr>
              <a:t>In alloys with a wide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7"/>
              </a:spcBef>
            </a:pPr>
            <a:r>
              <a:rPr sz="1400" spc="2" dirty="0" smtClean="0">
                <a:latin typeface="Times New Roman"/>
                <a:cs typeface="Times New Roman"/>
              </a:rPr>
              <a:t>freezing range the mushy zone can occupy the whole of the ingot. In this case no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8" dirty="0" smtClean="0">
                <a:latin typeface="Times New Roman"/>
                <a:cs typeface="Times New Roman"/>
              </a:rPr>
              <a:t>central pipe is formed. Instead the liquid level gradually falls across the width of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 smtClean="0">
                <a:latin typeface="Times New Roman"/>
                <a:cs typeface="Times New Roman"/>
              </a:rPr>
              <a:t>the ingot as liquid flows down to compensate for the shrinkage of the dendrites.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9" dirty="0" smtClean="0">
                <a:latin typeface="Times New Roman"/>
                <a:cs typeface="Times New Roman"/>
              </a:rPr>
              <a:t>However, as the inter-dendritic channels close up, this liquid flow is inhibited so</a:t>
            </a:r>
            <a:endParaRPr sz="1400">
              <a:latin typeface="Times New Roman"/>
              <a:cs typeface="Times New Roman"/>
            </a:endParaRPr>
          </a:p>
          <a:p>
            <a:pPr marL="12700" marR="1021299" algn="just">
              <a:lnSpc>
                <a:spcPct val="95825"/>
              </a:lnSpc>
              <a:spcBef>
                <a:spcPts val="839"/>
              </a:spcBef>
            </a:pPr>
            <a:r>
              <a:rPr sz="1400" spc="0" dirty="0" smtClean="0">
                <a:latin typeface="Times New Roman"/>
                <a:cs typeface="Times New Roman"/>
              </a:rPr>
              <a:t>that the last pools of liquid to solidify leave small voids or porosities.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68261" y="9199656"/>
            <a:ext cx="231978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4" dirty="0" smtClean="0">
                <a:latin typeface="Times New Roman"/>
                <a:cs typeface="Times New Roman"/>
              </a:rPr>
              <a:t>16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902004" y="923066"/>
            <a:ext cx="2689143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-1" dirty="0" smtClean="0">
                <a:latin typeface="Times New Roman"/>
                <a:cs typeface="Times New Roman"/>
              </a:rPr>
              <a:t>Segregation in Ingots and Castings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1354358"/>
            <a:ext cx="5989515" cy="1122679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5522" algn="just">
              <a:lnSpc>
                <a:spcPts val="1535"/>
              </a:lnSpc>
            </a:pPr>
            <a:r>
              <a:rPr sz="1400" spc="32" dirty="0" smtClean="0">
                <a:latin typeface="Times New Roman"/>
                <a:cs typeface="Times New Roman"/>
              </a:rPr>
              <a:t>Two types of segregation can be distinguished in solidified structures. There is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2410"/>
              </a:lnSpc>
              <a:spcBef>
                <a:spcPts val="223"/>
              </a:spcBef>
            </a:pPr>
            <a:r>
              <a:rPr sz="1400" i="1" spc="4" dirty="0" smtClean="0">
                <a:latin typeface="Times New Roman"/>
                <a:cs typeface="Times New Roman"/>
              </a:rPr>
              <a:t>macrosegregation, </a:t>
            </a:r>
            <a:r>
              <a:rPr sz="1400" spc="4" dirty="0" smtClean="0">
                <a:latin typeface="Times New Roman"/>
                <a:cs typeface="Times New Roman"/>
              </a:rPr>
              <a:t>i.e. composition changes over distances comparable to the size of the specimen, and there is </a:t>
            </a:r>
            <a:r>
              <a:rPr sz="1400" i="1" spc="4" dirty="0" smtClean="0">
                <a:latin typeface="Times New Roman"/>
                <a:cs typeface="Times New Roman"/>
              </a:rPr>
              <a:t>microsegregation </a:t>
            </a:r>
            <a:r>
              <a:rPr sz="1400" spc="4" dirty="0" smtClean="0">
                <a:latin typeface="Times New Roman"/>
                <a:cs typeface="Times New Roman"/>
              </a:rPr>
              <a:t>that occurs on the scale of the secondary dendrite arm spacing.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2708051"/>
            <a:ext cx="5990016" cy="1736852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6008" algn="just">
              <a:lnSpc>
                <a:spcPts val="1535"/>
              </a:lnSpc>
            </a:pPr>
            <a:r>
              <a:rPr sz="1400" spc="4" dirty="0" smtClean="0">
                <a:latin typeface="Times New Roman"/>
                <a:cs typeface="Times New Roman"/>
              </a:rPr>
              <a:t>There are four important factors that can lead to macrosegregation in ingots. These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5"/>
              </a:spcBef>
            </a:pPr>
            <a:r>
              <a:rPr sz="1400" spc="1" dirty="0" smtClean="0">
                <a:latin typeface="Times New Roman"/>
                <a:cs typeface="Times New Roman"/>
              </a:rPr>
              <a:t>are: (i) shrinkage due to solidification and thermal contraction; (ii) density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0" dirty="0" smtClean="0">
                <a:latin typeface="Times New Roman"/>
                <a:cs typeface="Times New Roman"/>
              </a:rPr>
              <a:t>differences in the inter-dendritic liquid; (iii) density differences between the solid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30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qu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d</a:t>
            </a:r>
            <a:r>
              <a:rPr sz="1400" spc="0" dirty="0" smtClean="0">
                <a:latin typeface="Times New Roman"/>
                <a:cs typeface="Times New Roman"/>
              </a:rPr>
              <a:t>;</a:t>
            </a:r>
            <a:r>
              <a:rPr sz="1400" spc="300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30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(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v</a:t>
            </a:r>
            <a:r>
              <a:rPr sz="1400" spc="0" dirty="0" smtClean="0">
                <a:latin typeface="Times New Roman"/>
                <a:cs typeface="Times New Roman"/>
              </a:rPr>
              <a:t>)</a:t>
            </a:r>
            <a:r>
              <a:rPr sz="1400" spc="28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4" dirty="0" smtClean="0">
                <a:latin typeface="Times New Roman"/>
                <a:cs typeface="Times New Roman"/>
              </a:rPr>
              <a:t>nv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4" dirty="0" smtClean="0">
                <a:latin typeface="Times New Roman"/>
                <a:cs typeface="Times New Roman"/>
              </a:rPr>
              <a:t>ti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300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29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v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29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0" dirty="0" smtClean="0">
                <a:latin typeface="Times New Roman"/>
                <a:cs typeface="Times New Roman"/>
              </a:rPr>
              <a:t>y</a:t>
            </a:r>
            <a:r>
              <a:rPr sz="1400" spc="31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9" dirty="0" smtClean="0">
                <a:latin typeface="Times New Roman"/>
                <a:cs typeface="Times New Roman"/>
              </a:rPr>
              <a:t>e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0" dirty="0" smtClean="0">
                <a:latin typeface="Times New Roman"/>
                <a:cs typeface="Times New Roman"/>
              </a:rPr>
              <a:t>era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e</a:t>
            </a:r>
            <a:r>
              <a:rPr sz="1400" spc="-9" dirty="0" smtClean="0">
                <a:latin typeface="Times New Roman"/>
                <a:cs typeface="Times New Roman"/>
              </a:rPr>
              <a:t>-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nd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29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ns</a:t>
            </a:r>
            <a:r>
              <a:rPr sz="1400" spc="4" dirty="0" smtClean="0">
                <a:latin typeface="Times New Roman"/>
                <a:cs typeface="Times New Roman"/>
              </a:rPr>
              <a:t>it</a:t>
            </a:r>
            <a:r>
              <a:rPr sz="1400" spc="0" dirty="0" smtClean="0">
                <a:latin typeface="Times New Roman"/>
                <a:cs typeface="Times New Roman"/>
              </a:rPr>
              <a:t>y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40" dirty="0" smtClean="0">
                <a:latin typeface="Times New Roman"/>
                <a:cs typeface="Times New Roman"/>
              </a:rPr>
              <a:t>differences in the liquid. All of these factors  can induce macrosegregation by</a:t>
            </a:r>
            <a:endParaRPr sz="1400">
              <a:latin typeface="Times New Roman"/>
              <a:cs typeface="Times New Roman"/>
            </a:endParaRPr>
          </a:p>
          <a:p>
            <a:pPr marL="12700" marR="1642216" algn="just">
              <a:lnSpc>
                <a:spcPct val="95825"/>
              </a:lnSpc>
              <a:spcBef>
                <a:spcPts val="831"/>
              </a:spcBef>
            </a:pPr>
            <a:r>
              <a:rPr sz="1400" spc="0" dirty="0" smtClean="0">
                <a:latin typeface="Times New Roman"/>
                <a:cs typeface="Times New Roman"/>
              </a:rPr>
              <a:t>causing mass flow over large distances during solidification.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4675789"/>
            <a:ext cx="5988097" cy="1736851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2504" algn="just">
              <a:lnSpc>
                <a:spcPts val="1535"/>
              </a:lnSpc>
            </a:pPr>
            <a:r>
              <a:rPr sz="1400" spc="30" dirty="0" smtClean="0">
                <a:latin typeface="Times New Roman"/>
                <a:cs typeface="Times New Roman"/>
              </a:rPr>
              <a:t>Shrinkage effects can give rise to what is known as </a:t>
            </a:r>
            <a:r>
              <a:rPr sz="1400" i="1" spc="30" dirty="0" smtClean="0">
                <a:latin typeface="Times New Roman"/>
                <a:cs typeface="Times New Roman"/>
              </a:rPr>
              <a:t>inverse segregation. </a:t>
            </a:r>
            <a:r>
              <a:rPr sz="1400" spc="30" dirty="0" smtClean="0">
                <a:latin typeface="Times New Roman"/>
                <a:cs typeface="Times New Roman"/>
              </a:rPr>
              <a:t>As the</a:t>
            </a:r>
            <a:endParaRPr sz="1400">
              <a:latin typeface="Times New Roman"/>
              <a:cs typeface="Times New Roman"/>
            </a:endParaRPr>
          </a:p>
          <a:p>
            <a:pPr marL="12700" marR="2580" algn="just">
              <a:lnSpc>
                <a:spcPct val="95825"/>
              </a:lnSpc>
              <a:spcBef>
                <a:spcPts val="725"/>
              </a:spcBef>
            </a:pPr>
            <a:r>
              <a:rPr sz="1400" spc="5" dirty="0" smtClean="0">
                <a:latin typeface="Times New Roman"/>
                <a:cs typeface="Times New Roman"/>
              </a:rPr>
              <a:t>columnar dendrites thicken solute-rich liquid [assuming (partitioning constant) </a:t>
            </a:r>
            <a:r>
              <a:rPr sz="1400" i="1" spc="5" dirty="0" smtClean="0">
                <a:latin typeface="Times New Roman"/>
                <a:cs typeface="Times New Roman"/>
              </a:rPr>
              <a:t>k </a:t>
            </a:r>
            <a:r>
              <a:rPr sz="1400" spc="5" dirty="0" smtClean="0">
                <a:latin typeface="Times New Roman"/>
                <a:cs typeface="Times New Roman"/>
              </a:rPr>
              <a:t>&lt;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2"/>
              </a:spcBef>
            </a:pPr>
            <a:r>
              <a:rPr sz="1400" spc="39" dirty="0" smtClean="0">
                <a:latin typeface="Times New Roman"/>
                <a:cs typeface="Times New Roman"/>
              </a:rPr>
              <a:t>1] must flow back between the dendrites to compensate for shrinkage and this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1"/>
              </a:spcBef>
            </a:pPr>
            <a:r>
              <a:rPr sz="1400" spc="1" dirty="0" smtClean="0">
                <a:latin typeface="Times New Roman"/>
                <a:cs typeface="Times New Roman"/>
              </a:rPr>
              <a:t>raises the solute content of the outer parts of the ingot relative to the centre. The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1"/>
              </a:spcBef>
            </a:pPr>
            <a:r>
              <a:rPr sz="1400" spc="15" dirty="0" smtClean="0">
                <a:latin typeface="Times New Roman"/>
                <a:cs typeface="Times New Roman"/>
              </a:rPr>
              <a:t>effect is particularly marked in alloys with a wide freezing range, e.g. Al–Cu and</a:t>
            </a:r>
            <a:endParaRPr sz="1400">
              <a:latin typeface="Times New Roman"/>
              <a:cs typeface="Times New Roman"/>
            </a:endParaRPr>
          </a:p>
          <a:p>
            <a:pPr marL="12700" marR="4950721" algn="just">
              <a:lnSpc>
                <a:spcPct val="95825"/>
              </a:lnSpc>
              <a:spcBef>
                <a:spcPts val="841"/>
              </a:spcBef>
            </a:pPr>
            <a:r>
              <a:rPr sz="1400" spc="-1" dirty="0" smtClean="0">
                <a:latin typeface="Times New Roman"/>
                <a:cs typeface="Times New Roman"/>
              </a:rPr>
              <a:t>Cu–Sn alloys.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6642130"/>
            <a:ext cx="5988297" cy="1124203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7316" algn="just">
              <a:lnSpc>
                <a:spcPts val="1535"/>
              </a:lnSpc>
            </a:pPr>
            <a:r>
              <a:rPr sz="1400" spc="42" dirty="0" smtClean="0">
                <a:latin typeface="Times New Roman"/>
                <a:cs typeface="Times New Roman"/>
              </a:rPr>
              <a:t>Interdendritic liquid flow can also be induced by gravity effects. For example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2410"/>
              </a:lnSpc>
              <a:spcBef>
                <a:spcPts val="233"/>
              </a:spcBef>
            </a:pPr>
            <a:r>
              <a:rPr sz="1400" spc="4" dirty="0" smtClean="0">
                <a:latin typeface="Times New Roman"/>
                <a:cs typeface="Times New Roman"/>
              </a:rPr>
              <a:t>du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g</a:t>
            </a:r>
            <a:r>
              <a:rPr sz="1400" spc="9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0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d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9" dirty="0" smtClean="0">
                <a:latin typeface="Times New Roman"/>
                <a:cs typeface="Times New Roman"/>
              </a:rPr>
              <a:t>f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9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10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A</a:t>
            </a:r>
            <a:r>
              <a:rPr sz="1400" spc="19" dirty="0" smtClean="0">
                <a:latin typeface="Times New Roman"/>
                <a:cs typeface="Times New Roman"/>
              </a:rPr>
              <a:t>l</a:t>
            </a:r>
            <a:r>
              <a:rPr sz="1400" spc="4" dirty="0" smtClean="0">
                <a:latin typeface="Times New Roman"/>
                <a:cs typeface="Times New Roman"/>
              </a:rPr>
              <a:t>–</a:t>
            </a:r>
            <a:r>
              <a:rPr sz="1400" spc="0" dirty="0" smtClean="0">
                <a:latin typeface="Times New Roman"/>
                <a:cs typeface="Times New Roman"/>
              </a:rPr>
              <a:t>Cu</a:t>
            </a:r>
            <a:r>
              <a:rPr sz="1400" spc="109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4" dirty="0" smtClean="0">
                <a:latin typeface="Times New Roman"/>
                <a:cs typeface="Times New Roman"/>
              </a:rPr>
              <a:t>lo</a:t>
            </a:r>
            <a:r>
              <a:rPr sz="1400" spc="-19" dirty="0" smtClean="0">
                <a:latin typeface="Times New Roman"/>
                <a:cs typeface="Times New Roman"/>
              </a:rPr>
              <a:t>y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10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0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4" dirty="0" smtClean="0">
                <a:latin typeface="Times New Roman"/>
                <a:cs typeface="Times New Roman"/>
              </a:rPr>
              <a:t>op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0" dirty="0" smtClean="0">
                <a:latin typeface="Times New Roman"/>
                <a:cs typeface="Times New Roman"/>
              </a:rPr>
              <a:t>er</a:t>
            </a:r>
            <a:r>
              <a:rPr sz="1400" spc="10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re</a:t>
            </a:r>
            <a:r>
              <a:rPr sz="1400" spc="-4" dirty="0" smtClean="0">
                <a:latin typeface="Times New Roman"/>
                <a:cs typeface="Times New Roman"/>
              </a:rPr>
              <a:t>j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10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in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9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9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-4" dirty="0" smtClean="0">
                <a:latin typeface="Times New Roman"/>
                <a:cs typeface="Times New Roman"/>
              </a:rPr>
              <a:t>iq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14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is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s 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s 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-4" dirty="0" smtClean="0">
                <a:latin typeface="Times New Roman"/>
                <a:cs typeface="Times New Roman"/>
              </a:rPr>
              <a:t>si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y  a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d </a:t>
            </a:r>
            <a:r>
              <a:rPr sz="1400" spc="1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es 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t </a:t>
            </a:r>
            <a:r>
              <a:rPr sz="1400" spc="1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o </a:t>
            </a:r>
            <a:r>
              <a:rPr sz="1400" spc="1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k</a:t>
            </a:r>
            <a:r>
              <a:rPr sz="1400" spc="0" dirty="0" smtClean="0">
                <a:latin typeface="Times New Roman"/>
                <a:cs typeface="Times New Roman"/>
              </a:rPr>
              <a:t>. </a:t>
            </a:r>
            <a:r>
              <a:rPr sz="1400" spc="14" dirty="0" smtClean="0">
                <a:latin typeface="Times New Roman"/>
                <a:cs typeface="Times New Roman"/>
              </a:rPr>
              <a:t> </a:t>
            </a:r>
            <a:r>
              <a:rPr sz="1400" spc="-19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 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ffect </a:t>
            </a:r>
            <a:r>
              <a:rPr sz="1400" spc="1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n 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0" dirty="0" smtClean="0">
                <a:latin typeface="Times New Roman"/>
                <a:cs typeface="Times New Roman"/>
              </a:rPr>
              <a:t>e 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in</a:t>
            </a:r>
            <a:r>
              <a:rPr sz="1400" spc="-9" dirty="0" smtClean="0">
                <a:latin typeface="Times New Roman"/>
                <a:cs typeface="Times New Roman"/>
              </a:rPr>
              <a:t>f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0" dirty="0" smtClean="0">
                <a:latin typeface="Times New Roman"/>
                <a:cs typeface="Times New Roman"/>
              </a:rPr>
              <a:t>ced </a:t>
            </a:r>
            <a:r>
              <a:rPr sz="1400" spc="1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0" dirty="0" smtClean="0">
                <a:latin typeface="Times New Roman"/>
                <a:cs typeface="Times New Roman"/>
              </a:rPr>
              <a:t>y </a:t>
            </a:r>
            <a:r>
              <a:rPr sz="1400" spc="4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4" dirty="0" smtClean="0">
                <a:latin typeface="Times New Roman"/>
                <a:cs typeface="Times New Roman"/>
              </a:rPr>
              <a:t>on</a:t>
            </a:r>
            <a:r>
              <a:rPr sz="1400" spc="4" dirty="0" smtClean="0">
                <a:latin typeface="Times New Roman"/>
                <a:cs typeface="Times New Roman"/>
              </a:rPr>
              <a:t>v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4" dirty="0" smtClean="0">
                <a:latin typeface="Times New Roman"/>
                <a:cs typeface="Times New Roman"/>
              </a:rPr>
              <a:t>io</a:t>
            </a:r>
            <a:r>
              <a:rPr sz="1400" spc="0" dirty="0" smtClean="0">
                <a:latin typeface="Times New Roman"/>
                <a:cs typeface="Times New Roman"/>
              </a:rPr>
              <a:t>n c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rr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v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by</a:t>
            </a:r>
            <a:r>
              <a:rPr sz="1400" spc="-1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0" dirty="0" smtClean="0">
                <a:latin typeface="Times New Roman"/>
                <a:cs typeface="Times New Roman"/>
              </a:rPr>
              <a:t>era</a:t>
            </a:r>
            <a:r>
              <a:rPr sz="1400" spc="4" dirty="0" smtClean="0">
                <a:latin typeface="Times New Roman"/>
                <a:cs typeface="Times New Roman"/>
              </a:rPr>
              <a:t>tu</a:t>
            </a:r>
            <a:r>
              <a:rPr sz="1400" spc="0" dirty="0" smtClean="0">
                <a:latin typeface="Times New Roman"/>
                <a:cs typeface="Times New Roman"/>
              </a:rPr>
              <a:t>re</a:t>
            </a:r>
            <a:r>
              <a:rPr sz="1400" spc="-1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di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-9" dirty="0" smtClean="0">
                <a:latin typeface="Times New Roman"/>
                <a:cs typeface="Times New Roman"/>
              </a:rPr>
              <a:t>f</a:t>
            </a:r>
            <a:r>
              <a:rPr sz="1400" spc="0" dirty="0" smtClean="0">
                <a:latin typeface="Times New Roman"/>
                <a:cs typeface="Times New Roman"/>
              </a:rPr>
              <a:t>er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1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1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ng</a:t>
            </a:r>
            <a:r>
              <a:rPr sz="1400" spc="4" dirty="0" smtClean="0">
                <a:latin typeface="Times New Roman"/>
                <a:cs typeface="Times New Roman"/>
              </a:rPr>
              <a:t>ot</a:t>
            </a:r>
            <a:r>
              <a:rPr sz="1400" spc="0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2004" y="7996966"/>
            <a:ext cx="5989266" cy="140639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4825" algn="just">
              <a:lnSpc>
                <a:spcPts val="1535"/>
              </a:lnSpc>
            </a:pPr>
            <a:r>
              <a:rPr sz="1400" spc="0" dirty="0" smtClean="0">
                <a:latin typeface="Times New Roman"/>
                <a:cs typeface="Times New Roman"/>
              </a:rPr>
              <a:t>Gravity effects can also be observed when equiaxed crystals are forming. The solid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7"/>
              </a:spcBef>
            </a:pPr>
            <a:r>
              <a:rPr sz="1400" spc="2" dirty="0" smtClean="0">
                <a:latin typeface="Times New Roman"/>
                <a:cs typeface="Times New Roman"/>
              </a:rPr>
              <a:t>is usually denser than the liquid and sinks carrying with it less solute than the bulk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  <a:spcBef>
                <a:spcPts val="801"/>
              </a:spcBef>
            </a:pPr>
            <a:r>
              <a:rPr sz="1400" spc="1" dirty="0" smtClean="0">
                <a:latin typeface="Times New Roman"/>
                <a:cs typeface="Times New Roman"/>
              </a:rPr>
              <a:t>composition (assuming </a:t>
            </a:r>
            <a:r>
              <a:rPr sz="1400" i="1" spc="1" dirty="0" smtClean="0">
                <a:latin typeface="Times New Roman"/>
                <a:cs typeface="Times New Roman"/>
              </a:rPr>
              <a:t>k </a:t>
            </a:r>
            <a:r>
              <a:rPr sz="1400" spc="1" dirty="0" smtClean="0">
                <a:latin typeface="Times New Roman"/>
                <a:cs typeface="Times New Roman"/>
              </a:rPr>
              <a:t>&lt; 1). This can, therefore, lead to a region of negative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-1" dirty="0" smtClean="0">
                <a:latin typeface="Times New Roman"/>
                <a:cs typeface="Times New Roman"/>
              </a:rPr>
              <a:t>segregation near the bottom of the ingot.</a:t>
            </a:r>
            <a:endParaRPr sz="1400">
              <a:latin typeface="Times New Roman"/>
              <a:cs typeface="Times New Roman"/>
            </a:endParaRPr>
          </a:p>
          <a:p>
            <a:pPr marR="30477" algn="r">
              <a:lnSpc>
                <a:spcPts val="1460"/>
              </a:lnSpc>
              <a:spcBef>
                <a:spcPts val="874"/>
              </a:spcBef>
            </a:pPr>
            <a:r>
              <a:rPr sz="1400" spc="4" dirty="0" smtClean="0">
                <a:latin typeface="Times New Roman"/>
                <a:cs typeface="Times New Roman"/>
              </a:rPr>
              <a:t>17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1695195" y="3621786"/>
            <a:ext cx="4381881" cy="44545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470148" y="8359140"/>
            <a:ext cx="832103" cy="1844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902004" y="920018"/>
            <a:ext cx="5991407" cy="816355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3" dirty="0" smtClean="0">
                <a:latin typeface="Times New Roman"/>
                <a:cs typeface="Times New Roman"/>
              </a:rPr>
              <a:t>The  combination  of  all  the  above  effects  can  lead  to  complex  patterns  of</a:t>
            </a:r>
            <a:endParaRPr sz="1400">
              <a:latin typeface="Times New Roman"/>
              <a:cs typeface="Times New Roman"/>
            </a:endParaRPr>
          </a:p>
          <a:p>
            <a:pPr marL="12700" marR="2625">
              <a:lnSpc>
                <a:spcPts val="2410"/>
              </a:lnSpc>
              <a:spcBef>
                <a:spcPts val="223"/>
              </a:spcBef>
            </a:pPr>
            <a:r>
              <a:rPr sz="1400" spc="4" dirty="0" smtClean="0">
                <a:latin typeface="Times New Roman"/>
                <a:cs typeface="Times New Roman"/>
              </a:rPr>
              <a:t>macrosegregation. Figure 14 for example illustrates the segregation patterns found in large steel ingots.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02004" y="1967006"/>
            <a:ext cx="5996711" cy="816355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6" dirty="0" smtClean="0">
                <a:latin typeface="Times New Roman"/>
                <a:cs typeface="Times New Roman"/>
              </a:rPr>
              <a:t>In  general  segregation  is  undesirable  as  it  has  marked  deleterious  effects  on</a:t>
            </a:r>
            <a:endParaRPr sz="1400">
              <a:latin typeface="Times New Roman"/>
              <a:cs typeface="Times New Roman"/>
            </a:endParaRPr>
          </a:p>
          <a:p>
            <a:pPr marL="12700" marR="7498">
              <a:lnSpc>
                <a:spcPts val="2410"/>
              </a:lnSpc>
              <a:spcBef>
                <a:spcPts val="223"/>
              </a:spcBef>
            </a:pPr>
            <a:r>
              <a:rPr sz="1400" spc="-14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ec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l </a:t>
            </a:r>
            <a:r>
              <a:rPr sz="1400" spc="15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4" dirty="0" smtClean="0">
                <a:latin typeface="Times New Roman"/>
                <a:cs typeface="Times New Roman"/>
              </a:rPr>
              <a:t>p</a:t>
            </a:r>
            <a:r>
              <a:rPr sz="1400" spc="0" dirty="0" smtClean="0">
                <a:latin typeface="Times New Roman"/>
                <a:cs typeface="Times New Roman"/>
              </a:rPr>
              <a:t>er</a:t>
            </a:r>
            <a:r>
              <a:rPr sz="1400" spc="-4" dirty="0" smtClean="0">
                <a:latin typeface="Times New Roman"/>
                <a:cs typeface="Times New Roman"/>
              </a:rPr>
              <a:t>ti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. </a:t>
            </a:r>
            <a:r>
              <a:rPr sz="1400" spc="15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Th</a:t>
            </a:r>
            <a:r>
              <a:rPr sz="1400" spc="0" dirty="0" smtClean="0">
                <a:latin typeface="Times New Roman"/>
                <a:cs typeface="Times New Roman"/>
              </a:rPr>
              <a:t>e </a:t>
            </a:r>
            <a:r>
              <a:rPr sz="1400" spc="16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9" dirty="0" smtClean="0">
                <a:latin typeface="Times New Roman"/>
                <a:cs typeface="Times New Roman"/>
              </a:rPr>
              <a:t>f</a:t>
            </a:r>
            <a:r>
              <a:rPr sz="1400" spc="0" dirty="0" smtClean="0">
                <a:latin typeface="Times New Roman"/>
                <a:cs typeface="Times New Roman"/>
              </a:rPr>
              <a:t>fe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s </a:t>
            </a:r>
            <a:r>
              <a:rPr sz="1400" spc="15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f </a:t>
            </a:r>
            <a:r>
              <a:rPr sz="1400" spc="139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cr</a:t>
            </a:r>
            <a:r>
              <a:rPr sz="1400" spc="4" dirty="0" smtClean="0">
                <a:latin typeface="Times New Roman"/>
                <a:cs typeface="Times New Roman"/>
              </a:rPr>
              <a:t>os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g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g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n </a:t>
            </a:r>
            <a:r>
              <a:rPr sz="1400" spc="15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n </a:t>
            </a:r>
            <a:r>
              <a:rPr sz="1400" spc="15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0" dirty="0" smtClean="0">
                <a:latin typeface="Times New Roman"/>
                <a:cs typeface="Times New Roman"/>
              </a:rPr>
              <a:t>e </a:t>
            </a:r>
            <a:r>
              <a:rPr sz="1400" spc="164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4" dirty="0" smtClean="0">
                <a:latin typeface="Times New Roman"/>
                <a:cs typeface="Times New Roman"/>
              </a:rPr>
              <a:t>it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g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d </a:t>
            </a:r>
            <a:r>
              <a:rPr sz="1400" spc="20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0" dirty="0" smtClean="0">
                <a:latin typeface="Times New Roman"/>
                <a:cs typeface="Times New Roman"/>
              </a:rPr>
              <a:t>y 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-4" dirty="0" smtClean="0">
                <a:latin typeface="Times New Roman"/>
                <a:cs typeface="Times New Roman"/>
              </a:rPr>
              <a:t>ub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q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h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4" dirty="0" smtClean="0">
                <a:latin typeface="Times New Roman"/>
                <a:cs typeface="Times New Roman"/>
              </a:rPr>
              <a:t>og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ni</a:t>
            </a:r>
            <a:r>
              <a:rPr sz="1400" spc="0" dirty="0" smtClean="0">
                <a:latin typeface="Times New Roman"/>
                <a:cs typeface="Times New Roman"/>
              </a:rPr>
              <a:t>za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he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re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nt</a:t>
            </a:r>
            <a:r>
              <a:rPr sz="1400" spc="0" dirty="0" smtClean="0">
                <a:latin typeface="Times New Roman"/>
                <a:cs typeface="Times New Roman"/>
              </a:rPr>
              <a:t>,</a:t>
            </a:r>
            <a:r>
              <a:rPr sz="1400" spc="4" dirty="0" smtClean="0">
                <a:latin typeface="Times New Roman"/>
                <a:cs typeface="Times New Roman"/>
              </a:rPr>
              <a:t> b</a:t>
            </a:r>
            <a:r>
              <a:rPr sz="1400" spc="-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diff</a:t>
            </a:r>
            <a:r>
              <a:rPr sz="1400" spc="-9" dirty="0" smtClean="0">
                <a:latin typeface="Times New Roman"/>
                <a:cs typeface="Times New Roman"/>
              </a:rPr>
              <a:t>u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in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d 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5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far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o 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w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2004" y="2887883"/>
            <a:ext cx="3012822" cy="510031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41" dirty="0" smtClean="0">
                <a:latin typeface="Times New Roman"/>
                <a:cs typeface="Times New Roman"/>
              </a:rPr>
              <a:t>to be able to remove macrosegregation</a:t>
            </a:r>
            <a:endParaRPr sz="1400">
              <a:latin typeface="Times New Roman"/>
              <a:cs typeface="Times New Roman"/>
            </a:endParaRPr>
          </a:p>
          <a:p>
            <a:pPr marL="12700" marR="26746">
              <a:lnSpc>
                <a:spcPct val="95825"/>
              </a:lnSpc>
              <a:spcBef>
                <a:spcPts val="725"/>
              </a:spcBef>
            </a:pPr>
            <a:r>
              <a:rPr sz="1400" spc="-1" dirty="0" smtClean="0">
                <a:latin typeface="Times New Roman"/>
                <a:cs typeface="Times New Roman"/>
              </a:rPr>
              <a:t>control of the solidification process.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45593" y="2887883"/>
            <a:ext cx="486861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0" dirty="0" smtClean="0">
                <a:latin typeface="Times New Roman"/>
                <a:cs typeface="Times New Roman"/>
              </a:rPr>
              <a:t>which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66074" y="2887883"/>
            <a:ext cx="298211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3" dirty="0" smtClean="0">
                <a:latin typeface="Times New Roman"/>
                <a:cs typeface="Times New Roman"/>
              </a:rPr>
              <a:t>can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96657" y="2887883"/>
            <a:ext cx="368286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1" dirty="0" smtClean="0">
                <a:latin typeface="Times New Roman"/>
                <a:cs typeface="Times New Roman"/>
              </a:rPr>
              <a:t>only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95711" y="2887883"/>
            <a:ext cx="221003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" dirty="0" smtClean="0">
                <a:latin typeface="Times New Roman"/>
                <a:cs typeface="Times New Roman"/>
              </a:rPr>
              <a:t>be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48373" y="2887883"/>
            <a:ext cx="744159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1" dirty="0" smtClean="0">
                <a:latin typeface="Times New Roman"/>
                <a:cs typeface="Times New Roman"/>
              </a:rPr>
              <a:t>combated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27826" y="2887883"/>
            <a:ext cx="230989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" dirty="0" smtClean="0">
                <a:latin typeface="Times New Roman"/>
                <a:cs typeface="Times New Roman"/>
              </a:rPr>
              <a:t>by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89582" y="2887883"/>
            <a:ext cx="409118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1" dirty="0" smtClean="0">
                <a:latin typeface="Times New Roman"/>
                <a:cs typeface="Times New Roman"/>
              </a:rPr>
              <a:t>good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49523" y="8367063"/>
            <a:ext cx="668527" cy="177799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b="1" spc="-2" dirty="0" smtClean="0">
                <a:latin typeface="Times New Roman"/>
                <a:cs typeface="Times New Roman"/>
              </a:rPr>
              <a:t>Figure 14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68261" y="9199656"/>
            <a:ext cx="231978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4" dirty="0" smtClean="0">
                <a:latin typeface="Times New Roman"/>
                <a:cs typeface="Times New Roman"/>
              </a:rPr>
              <a:t>18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/>
          <p:nvPr/>
        </p:nvSpPr>
        <p:spPr>
          <a:xfrm>
            <a:off x="2143125" y="2662428"/>
            <a:ext cx="3484753" cy="32950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480816" y="6237732"/>
            <a:ext cx="801624" cy="1844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902004" y="920018"/>
            <a:ext cx="6000662" cy="829761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5424">
              <a:lnSpc>
                <a:spcPts val="1535"/>
              </a:lnSpc>
            </a:pPr>
            <a:r>
              <a:rPr sz="1400" spc="3" dirty="0" smtClean="0">
                <a:latin typeface="Times New Roman"/>
                <a:cs typeface="Times New Roman"/>
              </a:rPr>
              <a:t>enthalpy and entropy gradually change from bulk solid to bulk liquid values across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725"/>
              </a:spcBef>
            </a:pPr>
            <a:r>
              <a:rPr sz="1400" spc="15" dirty="0" smtClean="0">
                <a:latin typeface="Times New Roman"/>
                <a:cs typeface="Times New Roman"/>
              </a:rPr>
              <a:t>the interface as shown in (Figure 2). When the solid and liquid are in equilibrium</a:t>
            </a:r>
            <a:endParaRPr sz="1400">
              <a:latin typeface="Times New Roman"/>
              <a:cs typeface="Times New Roman"/>
            </a:endParaRPr>
          </a:p>
          <a:p>
            <a:pPr marL="12700" marR="2322">
              <a:lnSpc>
                <a:spcPts val="1477"/>
              </a:lnSpc>
              <a:spcBef>
                <a:spcPts val="802"/>
              </a:spcBef>
            </a:pPr>
            <a:r>
              <a:rPr sz="1400" spc="37" dirty="0" smtClean="0">
                <a:latin typeface="Times New Roman"/>
                <a:cs typeface="Times New Roman"/>
              </a:rPr>
              <a:t>(at </a:t>
            </a:r>
            <a:r>
              <a:rPr sz="1400" i="1" spc="37" dirty="0" smtClean="0">
                <a:latin typeface="Times New Roman"/>
                <a:cs typeface="Times New Roman"/>
              </a:rPr>
              <a:t>T</a:t>
            </a:r>
            <a:r>
              <a:rPr sz="1350" i="1" spc="37" baseline="-12883" dirty="0" smtClean="0">
                <a:latin typeface="Times New Roman"/>
                <a:cs typeface="Times New Roman"/>
              </a:rPr>
              <a:t>m</a:t>
            </a:r>
            <a:r>
              <a:rPr sz="1400" spc="37" dirty="0" smtClean="0">
                <a:latin typeface="Times New Roman"/>
                <a:cs typeface="Times New Roman"/>
              </a:rPr>
              <a:t>) the high enthalpy of the liquid is balanced by high entropy so that both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2004" y="1840514"/>
            <a:ext cx="4823013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8" dirty="0" smtClean="0">
                <a:latin typeface="Times New Roman"/>
                <a:cs typeface="Times New Roman"/>
              </a:rPr>
              <a:t>phases  have  the  same  free  energy.  In  the  interface,  however,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770050" y="1840514"/>
            <a:ext cx="269860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 smtClean="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85120" y="1840514"/>
            <a:ext cx="595450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0" dirty="0" smtClean="0">
                <a:latin typeface="Times New Roman"/>
                <a:cs typeface="Times New Roman"/>
              </a:rPr>
              <a:t>balance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25959" y="1840514"/>
            <a:ext cx="170364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2" dirty="0" smtClean="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97933" y="2153613"/>
            <a:ext cx="945999" cy="269929"/>
          </a:xfrm>
          <a:prstGeom prst="rect">
            <a:avLst/>
          </a:prstGeom>
        </p:spPr>
        <p:txBody>
          <a:bodyPr wrap="square" lIns="0" tIns="13017" rIns="0" bIns="0" rtlCol="0">
            <a:noAutofit/>
          </a:bodyPr>
          <a:lstStyle/>
          <a:p>
            <a:pPr marL="12700">
              <a:lnSpc>
                <a:spcPts val="2050"/>
              </a:lnSpc>
            </a:pPr>
            <a:r>
              <a:rPr sz="1800" spc="-1" dirty="0" smtClean="0">
                <a:latin typeface="Times New Roman"/>
                <a:cs typeface="Times New Roman"/>
              </a:rPr>
              <a:t>γ</a:t>
            </a:r>
            <a:r>
              <a:rPr sz="1725" spc="-1" baseline="-7562" dirty="0" smtClean="0">
                <a:latin typeface="Times New Roman"/>
                <a:cs typeface="Times New Roman"/>
              </a:rPr>
              <a:t>Solid-Liquid.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2194082"/>
            <a:ext cx="3889402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1" dirty="0" smtClean="0">
                <a:latin typeface="Times New Roman"/>
                <a:cs typeface="Times New Roman"/>
              </a:rPr>
              <a:t>disturbed thereby giving rise to an excess free energy,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96766" y="6245401"/>
            <a:ext cx="592328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b="1" spc="-2" dirty="0" smtClean="0">
                <a:latin typeface="Times New Roman"/>
                <a:cs typeface="Times New Roman"/>
              </a:rPr>
              <a:t>Figure 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6709186"/>
            <a:ext cx="5189912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19" dirty="0" smtClean="0">
                <a:latin typeface="Times New Roman"/>
                <a:cs typeface="Times New Roman"/>
              </a:rPr>
              <a:t>The type of structure chosen by a particular system will be that which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07049" y="6709186"/>
            <a:ext cx="791232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3" dirty="0" smtClean="0">
                <a:latin typeface="Times New Roman"/>
                <a:cs typeface="Times New Roman"/>
              </a:rPr>
              <a:t>minimizes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2004" y="7015510"/>
            <a:ext cx="5991147" cy="2387854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5829" algn="just">
              <a:lnSpc>
                <a:spcPts val="1535"/>
              </a:lnSpc>
            </a:pPr>
            <a:r>
              <a:rPr sz="1400" spc="2" dirty="0" smtClean="0">
                <a:latin typeface="Times New Roman"/>
                <a:cs typeface="Times New Roman"/>
              </a:rPr>
              <a:t>the interfacial free energy. According to a simple theory developed by Jackson: the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5"/>
              </a:spcBef>
            </a:pPr>
            <a:r>
              <a:rPr sz="1400" spc="2" dirty="0" smtClean="0">
                <a:latin typeface="Times New Roman"/>
                <a:cs typeface="Times New Roman"/>
              </a:rPr>
              <a:t>optimum atomic arrangement depends mainly on the latent heat of fusion (</a:t>
            </a:r>
            <a:r>
              <a:rPr sz="1400" i="1" spc="2" dirty="0" smtClean="0">
                <a:latin typeface="Times New Roman"/>
                <a:cs typeface="Times New Roman"/>
              </a:rPr>
              <a:t>L</a:t>
            </a:r>
            <a:r>
              <a:rPr sz="1350" i="1" spc="2" baseline="-12883" dirty="0" smtClean="0">
                <a:latin typeface="Times New Roman"/>
                <a:cs typeface="Times New Roman"/>
              </a:rPr>
              <a:t>f</a:t>
            </a:r>
            <a:r>
              <a:rPr sz="1400" spc="2" dirty="0" smtClean="0">
                <a:latin typeface="Times New Roman"/>
                <a:cs typeface="Times New Roman"/>
              </a:rPr>
              <a:t>)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477"/>
              </a:lnSpc>
              <a:spcBef>
                <a:spcPts val="700"/>
              </a:spcBef>
            </a:pPr>
            <a:r>
              <a:rPr sz="1400" spc="0" dirty="0" smtClean="0">
                <a:latin typeface="Times New Roman"/>
                <a:cs typeface="Times New Roman"/>
              </a:rPr>
              <a:t>relative to the melting temperature (</a:t>
            </a:r>
            <a:r>
              <a:rPr sz="1400" i="1" spc="0" dirty="0" smtClean="0">
                <a:latin typeface="Times New Roman"/>
                <a:cs typeface="Times New Roman"/>
              </a:rPr>
              <a:t>T</a:t>
            </a:r>
            <a:r>
              <a:rPr sz="1350" i="1" spc="0" baseline="-12883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). This theory predicts that there is a critical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477"/>
              </a:lnSpc>
              <a:spcBef>
                <a:spcPts val="929"/>
              </a:spcBef>
            </a:pPr>
            <a:r>
              <a:rPr sz="1400" spc="4" dirty="0" smtClean="0">
                <a:latin typeface="Times New Roman"/>
                <a:cs typeface="Times New Roman"/>
              </a:rPr>
              <a:t>value of (</a:t>
            </a:r>
            <a:r>
              <a:rPr sz="1400" i="1" spc="4" dirty="0" smtClean="0">
                <a:latin typeface="Times New Roman"/>
                <a:cs typeface="Times New Roman"/>
              </a:rPr>
              <a:t>L</a:t>
            </a:r>
            <a:r>
              <a:rPr sz="1350" i="1" spc="4" baseline="-12883" dirty="0" smtClean="0">
                <a:latin typeface="Times New Roman"/>
                <a:cs typeface="Times New Roman"/>
              </a:rPr>
              <a:t>f </a:t>
            </a:r>
            <a:r>
              <a:rPr sz="1400" spc="4" dirty="0" smtClean="0">
                <a:latin typeface="Times New Roman"/>
                <a:cs typeface="Times New Roman"/>
              </a:rPr>
              <a:t>/</a:t>
            </a:r>
            <a:r>
              <a:rPr sz="1400" i="1" spc="4" dirty="0" smtClean="0">
                <a:latin typeface="Times New Roman"/>
                <a:cs typeface="Times New Roman"/>
              </a:rPr>
              <a:t>T</a:t>
            </a:r>
            <a:r>
              <a:rPr sz="1350" i="1" spc="4" baseline="-12883" dirty="0" smtClean="0">
                <a:latin typeface="Times New Roman"/>
                <a:cs typeface="Times New Roman"/>
              </a:rPr>
              <a:t>m  </a:t>
            </a:r>
            <a:r>
              <a:rPr sz="1400" spc="4" dirty="0" smtClean="0">
                <a:latin typeface="Times New Roman"/>
                <a:cs typeface="Times New Roman"/>
              </a:rPr>
              <a:t>≈ 4</a:t>
            </a:r>
            <a:r>
              <a:rPr sz="1400" i="1" spc="4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) above which the interface should be flat and below which it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477"/>
              </a:lnSpc>
              <a:spcBef>
                <a:spcPts val="929"/>
              </a:spcBef>
            </a:pPr>
            <a:r>
              <a:rPr sz="1400" spc="4" dirty="0" smtClean="0">
                <a:latin typeface="Times New Roman"/>
                <a:cs typeface="Times New Roman"/>
              </a:rPr>
              <a:t>should be diffuse. Most metals have </a:t>
            </a:r>
            <a:r>
              <a:rPr sz="1400" i="1" spc="4" dirty="0" smtClean="0">
                <a:latin typeface="Times New Roman"/>
                <a:cs typeface="Times New Roman"/>
              </a:rPr>
              <a:t>L</a:t>
            </a:r>
            <a:r>
              <a:rPr sz="1350" i="1" spc="4" baseline="-12883" dirty="0" smtClean="0">
                <a:latin typeface="Times New Roman"/>
                <a:cs typeface="Times New Roman"/>
              </a:rPr>
              <a:t>f </a:t>
            </a:r>
            <a:r>
              <a:rPr sz="1400" spc="4" dirty="0" smtClean="0">
                <a:latin typeface="Times New Roman"/>
                <a:cs typeface="Times New Roman"/>
              </a:rPr>
              <a:t>/</a:t>
            </a:r>
            <a:r>
              <a:rPr sz="1400" i="1" spc="4" dirty="0" smtClean="0">
                <a:latin typeface="Times New Roman"/>
                <a:cs typeface="Times New Roman"/>
              </a:rPr>
              <a:t>T</a:t>
            </a:r>
            <a:r>
              <a:rPr sz="1350" i="1" spc="4" baseline="-12883" dirty="0" smtClean="0">
                <a:latin typeface="Times New Roman"/>
                <a:cs typeface="Times New Roman"/>
              </a:rPr>
              <a:t>m </a:t>
            </a:r>
            <a:r>
              <a:rPr sz="1400" spc="4" dirty="0" smtClean="0">
                <a:latin typeface="Times New Roman"/>
                <a:cs typeface="Times New Roman"/>
              </a:rPr>
              <a:t>≈ </a:t>
            </a:r>
            <a:r>
              <a:rPr sz="1400" i="1" spc="4" dirty="0" smtClean="0">
                <a:latin typeface="Times New Roman"/>
                <a:cs typeface="Times New Roman"/>
              </a:rPr>
              <a:t>R </a:t>
            </a:r>
            <a:r>
              <a:rPr sz="1400" spc="4" dirty="0" smtClean="0">
                <a:latin typeface="Times New Roman"/>
                <a:cs typeface="Times New Roman"/>
              </a:rPr>
              <a:t>and are therefore predicted to have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929"/>
              </a:spcBef>
            </a:pPr>
            <a:r>
              <a:rPr sz="1400" spc="0" dirty="0" smtClean="0">
                <a:latin typeface="Times New Roman"/>
                <a:cs typeface="Times New Roman"/>
              </a:rPr>
              <a:t>rough interfaces, (R = 8.314 J/mole. K). On the other hand some intermetallic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00"/>
              </a:spcBef>
            </a:pPr>
            <a:r>
              <a:rPr sz="1400" spc="10" dirty="0" smtClean="0">
                <a:latin typeface="Times New Roman"/>
                <a:cs typeface="Times New Roman"/>
              </a:rPr>
              <a:t>compounds and elements such as Si, Ge, Sb as well as most non-metals have high</a:t>
            </a:r>
            <a:endParaRPr sz="1400">
              <a:latin typeface="Times New Roman"/>
              <a:cs typeface="Times New Roman"/>
            </a:endParaRPr>
          </a:p>
          <a:p>
            <a:pPr marR="33120" algn="r">
              <a:lnSpc>
                <a:spcPct val="95825"/>
              </a:lnSpc>
              <a:spcBef>
                <a:spcPts val="1125"/>
              </a:spcBef>
            </a:pPr>
            <a:r>
              <a:rPr sz="1400" dirty="0" smtClean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902004" y="920018"/>
            <a:ext cx="5997704" cy="1124203"/>
          </a:xfrm>
          <a:prstGeom prst="rect">
            <a:avLst/>
          </a:prstGeom>
        </p:spPr>
        <p:txBody>
          <a:bodyPr wrap="square" lIns="0" tIns="10318" rIns="0" bIns="0" rtlCol="0">
            <a:noAutofit/>
          </a:bodyPr>
          <a:lstStyle/>
          <a:p>
            <a:pPr marL="12700">
              <a:lnSpc>
                <a:spcPts val="1625"/>
              </a:lnSpc>
            </a:pPr>
            <a:r>
              <a:rPr sz="1400" spc="25" dirty="0" smtClean="0">
                <a:latin typeface="Times New Roman"/>
                <a:cs typeface="Times New Roman"/>
              </a:rPr>
              <a:t>values of (</a:t>
            </a:r>
            <a:r>
              <a:rPr sz="1400" i="1" spc="25" dirty="0" smtClean="0">
                <a:latin typeface="Times New Roman"/>
                <a:cs typeface="Times New Roman"/>
              </a:rPr>
              <a:t>L</a:t>
            </a:r>
            <a:r>
              <a:rPr sz="1350" i="1" spc="25" baseline="-9662" dirty="0" smtClean="0">
                <a:latin typeface="Times New Roman"/>
                <a:cs typeface="Times New Roman"/>
              </a:rPr>
              <a:t>f  </a:t>
            </a:r>
            <a:r>
              <a:rPr sz="1400" spc="25" dirty="0" smtClean="0">
                <a:latin typeface="Times New Roman"/>
                <a:cs typeface="Times New Roman"/>
              </a:rPr>
              <a:t>/</a:t>
            </a:r>
            <a:r>
              <a:rPr sz="1400" i="1" spc="25" dirty="0" smtClean="0">
                <a:latin typeface="Times New Roman"/>
                <a:cs typeface="Times New Roman"/>
              </a:rPr>
              <a:t>T</a:t>
            </a:r>
            <a:r>
              <a:rPr sz="1350" i="1" spc="25" baseline="-9662" dirty="0" smtClean="0">
                <a:latin typeface="Times New Roman"/>
                <a:cs typeface="Times New Roman"/>
              </a:rPr>
              <a:t>m</a:t>
            </a:r>
            <a:r>
              <a:rPr sz="1400" spc="25" dirty="0" smtClean="0">
                <a:latin typeface="Times New Roman"/>
                <a:cs typeface="Times New Roman"/>
              </a:rPr>
              <a:t>) and generally have flat closepacked interfaces. If the model is</a:t>
            </a:r>
            <a:endParaRPr sz="1400">
              <a:latin typeface="Times New Roman"/>
              <a:cs typeface="Times New Roman"/>
            </a:endParaRPr>
          </a:p>
          <a:p>
            <a:pPr marL="12700" marR="7818">
              <a:lnSpc>
                <a:spcPts val="1477"/>
              </a:lnSpc>
              <a:spcBef>
                <a:spcPts val="629"/>
              </a:spcBef>
            </a:pP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p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33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33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4" dirty="0" smtClean="0">
                <a:latin typeface="Times New Roman"/>
                <a:cs typeface="Times New Roman"/>
              </a:rPr>
              <a:t>li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-4" dirty="0" smtClean="0">
                <a:latin typeface="Times New Roman"/>
                <a:cs typeface="Times New Roman"/>
              </a:rPr>
              <a:t>/</a:t>
            </a:r>
            <a:r>
              <a:rPr sz="1400" spc="4" dirty="0" smtClean="0">
                <a:latin typeface="Times New Roman"/>
                <a:cs typeface="Times New Roman"/>
              </a:rPr>
              <a:t>v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p</a:t>
            </a:r>
            <a:r>
              <a:rPr sz="1400" spc="4" dirty="0" smtClean="0">
                <a:latin typeface="Times New Roman"/>
                <a:cs typeface="Times New Roman"/>
              </a:rPr>
              <a:t>ou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32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nt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0" dirty="0" smtClean="0">
                <a:latin typeface="Times New Roman"/>
                <a:cs typeface="Times New Roman"/>
              </a:rPr>
              <a:t>fac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s 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i="1" spc="0" dirty="0" smtClean="0">
                <a:latin typeface="Times New Roman"/>
                <a:cs typeface="Times New Roman"/>
              </a:rPr>
              <a:t>L</a:t>
            </a:r>
            <a:r>
              <a:rPr sz="1350" i="1" spc="0" baseline="-12883" dirty="0" smtClean="0">
                <a:latin typeface="Times New Roman"/>
                <a:cs typeface="Times New Roman"/>
              </a:rPr>
              <a:t>S  </a:t>
            </a:r>
            <a:r>
              <a:rPr sz="1350" i="1" spc="14" baseline="-12883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(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33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33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32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-4" dirty="0" smtClean="0">
                <a:latin typeface="Times New Roman"/>
                <a:cs typeface="Times New Roman"/>
              </a:rPr>
              <a:t>ub</a:t>
            </a:r>
            <a:r>
              <a:rPr sz="1400" spc="4" dirty="0" smtClean="0">
                <a:latin typeface="Times New Roman"/>
                <a:cs typeface="Times New Roman"/>
              </a:rPr>
              <a:t>li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ti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)</a:t>
            </a:r>
            <a:r>
              <a:rPr sz="1400" spc="33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sh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4" dirty="0" smtClean="0">
                <a:latin typeface="Times New Roman"/>
                <a:cs typeface="Times New Roman"/>
              </a:rPr>
              <a:t>u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d  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32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d </a:t>
            </a:r>
            <a:endParaRPr sz="1400">
              <a:latin typeface="Times New Roman"/>
              <a:cs typeface="Times New Roman"/>
            </a:endParaRPr>
          </a:p>
          <a:p>
            <a:pPr marL="12700" marR="7818">
              <a:lnSpc>
                <a:spcPts val="1477"/>
              </a:lnSpc>
              <a:spcBef>
                <a:spcPts val="899"/>
              </a:spcBef>
            </a:pPr>
            <a:r>
              <a:rPr sz="1400" spc="2" dirty="0" smtClean="0">
                <a:latin typeface="Times New Roman"/>
                <a:cs typeface="Times New Roman"/>
              </a:rPr>
              <a:t>instead of </a:t>
            </a:r>
            <a:r>
              <a:rPr sz="1400" i="1" spc="2" dirty="0" smtClean="0">
                <a:latin typeface="Times New Roman"/>
                <a:cs typeface="Times New Roman"/>
              </a:rPr>
              <a:t>L</a:t>
            </a:r>
            <a:r>
              <a:rPr sz="1350" i="1" spc="2" baseline="-12883" dirty="0" smtClean="0">
                <a:latin typeface="Times New Roman"/>
                <a:cs typeface="Times New Roman"/>
              </a:rPr>
              <a:t>f </a:t>
            </a:r>
            <a:r>
              <a:rPr sz="1400" spc="2" dirty="0" smtClean="0">
                <a:latin typeface="Times New Roman"/>
                <a:cs typeface="Times New Roman"/>
              </a:rPr>
              <a:t>and then flat surfaces are predicted even for metals, in agreement with</a:t>
            </a:r>
            <a:endParaRPr sz="1400">
              <a:latin typeface="Times New Roman"/>
              <a:cs typeface="Times New Roman"/>
            </a:endParaRPr>
          </a:p>
          <a:p>
            <a:pPr marL="12700" marR="27536">
              <a:lnSpc>
                <a:spcPct val="95825"/>
              </a:lnSpc>
              <a:spcBef>
                <a:spcPts val="934"/>
              </a:spcBef>
            </a:pPr>
            <a:r>
              <a:rPr sz="1400" spc="0" dirty="0" smtClean="0">
                <a:latin typeface="Times New Roman"/>
                <a:cs typeface="Times New Roman"/>
              </a:rPr>
              <a:t>observations.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2273330"/>
            <a:ext cx="5989429" cy="1430909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7568" algn="just">
              <a:lnSpc>
                <a:spcPts val="1535"/>
              </a:lnSpc>
            </a:pPr>
            <a:r>
              <a:rPr sz="1400" spc="13" dirty="0" smtClean="0">
                <a:latin typeface="Times New Roman"/>
                <a:cs typeface="Times New Roman"/>
              </a:rPr>
              <a:t>An atomically rough or diffuse interface associated with metallic systems, and an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5"/>
              </a:spcBef>
            </a:pPr>
            <a:r>
              <a:rPr sz="1400" spc="1" dirty="0" smtClean="0">
                <a:latin typeface="Times New Roman"/>
                <a:cs typeface="Times New Roman"/>
              </a:rPr>
              <a:t>atomically flat or sharply defined interface often associated with non-metals.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9"/>
              </a:spcBef>
            </a:pPr>
            <a:r>
              <a:rPr sz="1400" spc="7" dirty="0" smtClean="0">
                <a:latin typeface="Times New Roman"/>
                <a:cs typeface="Times New Roman"/>
              </a:rPr>
              <a:t>Because of the differences in atomic structure these two types of interface migrate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  <a:spcBef>
                <a:spcPts val="809"/>
              </a:spcBef>
            </a:pPr>
            <a:r>
              <a:rPr sz="1400" spc="14" dirty="0" smtClean="0">
                <a:latin typeface="Times New Roman"/>
                <a:cs typeface="Times New Roman"/>
              </a:rPr>
              <a:t>in quite different ways. Rough interfaces migrate by a </a:t>
            </a:r>
            <a:r>
              <a:rPr sz="1400" i="1" spc="14" dirty="0" smtClean="0">
                <a:latin typeface="Times New Roman"/>
                <a:cs typeface="Times New Roman"/>
              </a:rPr>
              <a:t>continuous growth </a:t>
            </a:r>
            <a:r>
              <a:rPr sz="1400" spc="14" dirty="0" smtClean="0">
                <a:latin typeface="Times New Roman"/>
                <a:cs typeface="Times New Roman"/>
              </a:rPr>
              <a:t>process</a:t>
            </a:r>
            <a:endParaRPr sz="1400">
              <a:latin typeface="Times New Roman"/>
              <a:cs typeface="Times New Roman"/>
            </a:endParaRPr>
          </a:p>
          <a:p>
            <a:pPr marL="12700" marR="688170" algn="just">
              <a:lnSpc>
                <a:spcPct val="95825"/>
              </a:lnSpc>
              <a:spcBef>
                <a:spcPts val="832"/>
              </a:spcBef>
            </a:pPr>
            <a:r>
              <a:rPr sz="1400" spc="0" dirty="0" smtClean="0">
                <a:latin typeface="Times New Roman"/>
                <a:cs typeface="Times New Roman"/>
              </a:rPr>
              <a:t>while flat interfaces migrate by a </a:t>
            </a:r>
            <a:r>
              <a:rPr sz="1400" i="1" spc="0" dirty="0" smtClean="0">
                <a:latin typeface="Times New Roman"/>
                <a:cs typeface="Times New Roman"/>
              </a:rPr>
              <a:t>lateral growth </a:t>
            </a:r>
            <a:r>
              <a:rPr sz="1400" spc="0" dirty="0" smtClean="0">
                <a:latin typeface="Times New Roman"/>
                <a:cs typeface="Times New Roman"/>
              </a:rPr>
              <a:t>process involving ledges.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3937919"/>
            <a:ext cx="1569190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-1" dirty="0" smtClean="0">
                <a:latin typeface="Times New Roman"/>
                <a:cs typeface="Times New Roman"/>
              </a:rPr>
              <a:t>Continuous Growth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4367687"/>
            <a:ext cx="5997453" cy="818133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39" dirty="0" smtClean="0">
                <a:latin typeface="Times New Roman"/>
                <a:cs typeface="Times New Roman"/>
              </a:rPr>
              <a:t>The solidification of metals is usually a diffusion controlled process. For pure</a:t>
            </a:r>
            <a:endParaRPr sz="1400">
              <a:latin typeface="Times New Roman"/>
              <a:cs typeface="Times New Roman"/>
            </a:endParaRPr>
          </a:p>
          <a:p>
            <a:pPr marL="12700" marR="10059">
              <a:lnSpc>
                <a:spcPts val="2410"/>
              </a:lnSpc>
              <a:spcBef>
                <a:spcPts val="238"/>
              </a:spcBef>
            </a:pPr>
            <a:r>
              <a:rPr sz="1400" spc="11" dirty="0" smtClean="0">
                <a:latin typeface="Times New Roman"/>
                <a:cs typeface="Times New Roman"/>
              </a:rPr>
              <a:t>metals growth occurs at a rate controlled by heat conduction (diffusion) whereas alloy solidification is controlled by solute diffusion.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5414929"/>
            <a:ext cx="5989397" cy="2045080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9332" algn="just">
              <a:lnSpc>
                <a:spcPts val="1535"/>
              </a:lnSpc>
            </a:pPr>
            <a:r>
              <a:rPr sz="1400" spc="23" dirty="0" smtClean="0">
                <a:latin typeface="Times New Roman"/>
                <a:cs typeface="Times New Roman"/>
              </a:rPr>
              <a:t>In diffuse interfaces, it can be assumed that atoms can be received at any site on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37"/>
              </a:spcBef>
            </a:pPr>
            <a:r>
              <a:rPr sz="1400" spc="1" dirty="0" smtClean="0">
                <a:latin typeface="Times New Roman"/>
                <a:cs typeface="Times New Roman"/>
              </a:rPr>
              <a:t>the solid surface. For this reason it is known as continuous growth. Such a mode of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0" dirty="0" smtClean="0">
                <a:latin typeface="Times New Roman"/>
                <a:cs typeface="Times New Roman"/>
              </a:rPr>
              <a:t>growth is reasonable because the interface is disordered and atoms arriving at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2" dirty="0" smtClean="0">
                <a:latin typeface="Times New Roman"/>
                <a:cs typeface="Times New Roman"/>
              </a:rPr>
              <a:t>random positions on the solid will not significantly disrupt the equilibrium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0" dirty="0" smtClean="0">
                <a:latin typeface="Times New Roman"/>
                <a:cs typeface="Times New Roman"/>
              </a:rPr>
              <a:t>configuration of the interface. The situation is, however, more complex when the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25" dirty="0" smtClean="0">
                <a:latin typeface="Times New Roman"/>
                <a:cs typeface="Times New Roman"/>
              </a:rPr>
              <a:t>equilibrium interface structure is atomically smooth as in the case of many non-</a:t>
            </a:r>
            <a:endParaRPr sz="1400">
              <a:latin typeface="Times New Roman"/>
              <a:cs typeface="Times New Roman"/>
            </a:endParaRPr>
          </a:p>
          <a:p>
            <a:pPr marL="12700" marR="5439812" algn="just">
              <a:lnSpc>
                <a:spcPct val="95825"/>
              </a:lnSpc>
              <a:spcBef>
                <a:spcPts val="831"/>
              </a:spcBef>
            </a:pPr>
            <a:r>
              <a:rPr sz="1400" dirty="0" smtClean="0">
                <a:latin typeface="Times New Roman"/>
                <a:cs typeface="Times New Roman"/>
              </a:rPr>
              <a:t>metals.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758178" y="9199656"/>
            <a:ext cx="141300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 smtClean="0"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914400" y="5461889"/>
            <a:ext cx="5941949" cy="1514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480816" y="7264908"/>
            <a:ext cx="801624" cy="1844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902004" y="923066"/>
            <a:ext cx="1252812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-1" dirty="0" smtClean="0">
                <a:latin typeface="Times New Roman"/>
                <a:cs typeface="Times New Roman"/>
              </a:rPr>
              <a:t>Lateral Growth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02004" y="1354358"/>
            <a:ext cx="5989239" cy="3270376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5287" algn="just">
              <a:lnSpc>
                <a:spcPts val="1535"/>
              </a:lnSpc>
            </a:pPr>
            <a:r>
              <a:rPr sz="1400" spc="25" dirty="0" smtClean="0">
                <a:latin typeface="Times New Roman"/>
                <a:cs typeface="Times New Roman"/>
              </a:rPr>
              <a:t>Materials with high entropy of melting prefer to form atomically smooth, close-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5"/>
              </a:spcBef>
            </a:pPr>
            <a:r>
              <a:rPr sz="1400" spc="1" dirty="0" smtClean="0">
                <a:latin typeface="Times New Roman"/>
                <a:cs typeface="Times New Roman"/>
              </a:rPr>
              <a:t>packed interfaces. For this type of interface the minimum free energy also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3" dirty="0" smtClean="0">
                <a:latin typeface="Times New Roman"/>
                <a:cs typeface="Times New Roman"/>
              </a:rPr>
              <a:t>corresponds to the minimum internal energy. If a single atom leaves the liquid and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2" dirty="0" smtClean="0">
                <a:latin typeface="Times New Roman"/>
                <a:cs typeface="Times New Roman"/>
              </a:rPr>
              <a:t>attaches  itself  to  the  flat  solid  surface,  (Figure  3-a),  it  can  be  seen  that  the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30" dirty="0" smtClean="0">
                <a:latin typeface="Times New Roman"/>
                <a:cs typeface="Times New Roman"/>
              </a:rPr>
              <a:t>interfacial energy will increase with increasing of interfaces. There is therefore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2" dirty="0" smtClean="0">
                <a:latin typeface="Times New Roman"/>
                <a:cs typeface="Times New Roman"/>
              </a:rPr>
              <a:t>little probability of the atom remaining attached to the solid and it is likely to jump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21" dirty="0" smtClean="0">
                <a:latin typeface="Times New Roman"/>
                <a:cs typeface="Times New Roman"/>
              </a:rPr>
              <a:t>back into the liquid. If the interface contains ledges, (Figure 3-b), ‘liquid’ atoms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" dirty="0" smtClean="0">
                <a:latin typeface="Times New Roman"/>
                <a:cs typeface="Times New Roman"/>
              </a:rPr>
              <a:t>will be able to join the ledges with a much lower resulting increase in interfacial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4" dirty="0" smtClean="0">
                <a:latin typeface="Times New Roman"/>
                <a:cs typeface="Times New Roman"/>
              </a:rPr>
              <a:t>energy. If the ledge contains a jog, J, atoms from the liquid can join the solid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5" dirty="0" smtClean="0">
                <a:latin typeface="Times New Roman"/>
                <a:cs typeface="Times New Roman"/>
              </a:rPr>
              <a:t>without any increase in the interfacial energy. Consequently the probability of an</a:t>
            </a:r>
            <a:endParaRPr sz="1400">
              <a:latin typeface="Times New Roman"/>
              <a:cs typeface="Times New Roman"/>
            </a:endParaRPr>
          </a:p>
          <a:p>
            <a:pPr marL="12700" marR="12080" algn="just">
              <a:lnSpc>
                <a:spcPct val="95825"/>
              </a:lnSpc>
              <a:spcBef>
                <a:spcPts val="829"/>
              </a:spcBef>
            </a:pPr>
            <a:r>
              <a:rPr sz="1400" spc="10" dirty="0" smtClean="0">
                <a:latin typeface="Times New Roman"/>
                <a:cs typeface="Times New Roman"/>
              </a:rPr>
              <a:t>atom remaining attached to the solid at these positions is much greater than for an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02004" y="4727605"/>
            <a:ext cx="3831919" cy="510031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18" dirty="0" smtClean="0">
                <a:latin typeface="Times New Roman"/>
                <a:cs typeface="Times New Roman"/>
              </a:rPr>
              <a:t>atom joining a facet. Smooth solid/liquid interfaces</a:t>
            </a:r>
            <a:endParaRPr sz="1400">
              <a:latin typeface="Times New Roman"/>
              <a:cs typeface="Times New Roman"/>
            </a:endParaRPr>
          </a:p>
          <a:p>
            <a:pPr marL="12700" marR="26746">
              <a:lnSpc>
                <a:spcPct val="95825"/>
              </a:lnSpc>
              <a:spcBef>
                <a:spcPts val="725"/>
              </a:spcBef>
            </a:pPr>
            <a:r>
              <a:rPr sz="1400" spc="-1" dirty="0" smtClean="0">
                <a:latin typeface="Times New Roman"/>
                <a:cs typeface="Times New Roman"/>
              </a:rPr>
              <a:t>advance by the lateral growth of ledges.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49178" y="4727605"/>
            <a:ext cx="298211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3" dirty="0" smtClean="0">
                <a:latin typeface="Times New Roman"/>
                <a:cs typeface="Times New Roman"/>
              </a:rPr>
              <a:t>can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61217" y="4727605"/>
            <a:ext cx="694768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0" dirty="0" smtClean="0">
                <a:latin typeface="Times New Roman"/>
                <a:cs typeface="Times New Roman"/>
              </a:rPr>
              <a:t>therefore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769278" y="4727605"/>
            <a:ext cx="221003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" dirty="0" smtClean="0">
                <a:latin typeface="Times New Roman"/>
                <a:cs typeface="Times New Roman"/>
              </a:rPr>
              <a:t>be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005179" y="4727605"/>
            <a:ext cx="681930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3" dirty="0" smtClean="0">
                <a:latin typeface="Times New Roman"/>
                <a:cs typeface="Times New Roman"/>
              </a:rPr>
              <a:t>expected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709409" y="4727605"/>
            <a:ext cx="189267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4" dirty="0" smtClean="0">
                <a:latin typeface="Times New Roman"/>
                <a:cs typeface="Times New Roman"/>
              </a:rPr>
              <a:t>to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96766" y="7272577"/>
            <a:ext cx="592328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b="1" spc="-2" dirty="0" smtClean="0">
                <a:latin typeface="Times New Roman"/>
                <a:cs typeface="Times New Roman"/>
              </a:rPr>
              <a:t>Figure 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2004" y="7739410"/>
            <a:ext cx="2650836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-1" dirty="0" smtClean="0">
                <a:latin typeface="Times New Roman"/>
                <a:cs typeface="Times New Roman"/>
              </a:rPr>
              <a:t>Heat Flow and Interface Stability: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8170956"/>
            <a:ext cx="3344068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3" dirty="0" smtClean="0">
                <a:latin typeface="Times New Roman"/>
                <a:cs typeface="Times New Roman"/>
              </a:rPr>
              <a:t>In pure metals solidification is controlled by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60079" y="8170956"/>
            <a:ext cx="801753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34" dirty="0" smtClean="0">
                <a:latin typeface="Times New Roman"/>
                <a:cs typeface="Times New Roman"/>
              </a:rPr>
              <a:t>the rate at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78691" y="8170956"/>
            <a:ext cx="1604130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7" dirty="0" smtClean="0">
                <a:latin typeface="Times New Roman"/>
                <a:cs typeface="Times New Roman"/>
              </a:rPr>
              <a:t>which the latent heat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98076" y="8170956"/>
            <a:ext cx="201211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" dirty="0" smtClean="0">
                <a:latin typeface="Times New Roman"/>
                <a:cs typeface="Times New Roman"/>
              </a:rPr>
              <a:t>of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8477280"/>
            <a:ext cx="5996958" cy="510032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0" dirty="0" smtClean="0">
                <a:latin typeface="Times New Roman"/>
                <a:cs typeface="Times New Roman"/>
              </a:rPr>
              <a:t>solidification can be conducted away from the solid/liquid interface. Conduction</a:t>
            </a:r>
            <a:endParaRPr sz="1400">
              <a:latin typeface="Times New Roman"/>
              <a:cs typeface="Times New Roman"/>
            </a:endParaRPr>
          </a:p>
          <a:p>
            <a:pPr marL="12700" marR="2577">
              <a:lnSpc>
                <a:spcPct val="95825"/>
              </a:lnSpc>
              <a:spcBef>
                <a:spcPts val="725"/>
              </a:spcBef>
            </a:pPr>
            <a:r>
              <a:rPr sz="1400" spc="14" dirty="0" smtClean="0">
                <a:latin typeface="Times New Roman"/>
                <a:cs typeface="Times New Roman"/>
              </a:rPr>
              <a:t>can take place either through the solid or the liquid depending on the temperature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758178" y="9199656"/>
            <a:ext cx="141300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 smtClean="0">
                <a:latin typeface="Times New Roman"/>
                <a:cs typeface="Times New Roman"/>
              </a:rPr>
              <a:t>4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914400" y="6055995"/>
            <a:ext cx="5943219" cy="25800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80816" y="8686800"/>
            <a:ext cx="801624" cy="1828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902004" y="920018"/>
            <a:ext cx="5995726" cy="1124203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0" dirty="0" smtClean="0">
                <a:latin typeface="Times New Roman"/>
                <a:cs typeface="Times New Roman"/>
              </a:rPr>
              <a:t>gradients at the interface. Consider for example solid growing at a velocity (</a:t>
            </a:r>
            <a:r>
              <a:rPr sz="1400" i="1" spc="0" dirty="0" smtClean="0">
                <a:latin typeface="Times New Roman"/>
                <a:cs typeface="Times New Roman"/>
              </a:rPr>
              <a:t>v</a:t>
            </a:r>
            <a:r>
              <a:rPr sz="1400" spc="0" dirty="0" smtClean="0">
                <a:latin typeface="Times New Roman"/>
                <a:cs typeface="Times New Roman"/>
              </a:rPr>
              <a:t>) with</a:t>
            </a:r>
            <a:endParaRPr sz="1400">
              <a:latin typeface="Times New Roman"/>
              <a:cs typeface="Times New Roman"/>
            </a:endParaRPr>
          </a:p>
          <a:p>
            <a:pPr marL="12700" marR="8023">
              <a:lnSpc>
                <a:spcPts val="1609"/>
              </a:lnSpc>
              <a:spcBef>
                <a:spcPts val="725"/>
              </a:spcBef>
            </a:pPr>
            <a:r>
              <a:rPr sz="1400" dirty="0" smtClean="0">
                <a:latin typeface="Times New Roman"/>
                <a:cs typeface="Times New Roman"/>
              </a:rPr>
              <a:t>a</a:t>
            </a:r>
            <a:r>
              <a:rPr sz="1400" spc="7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p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ar</a:t>
            </a:r>
            <a:r>
              <a:rPr sz="1400" spc="6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nt</a:t>
            </a:r>
            <a:r>
              <a:rPr sz="1400" spc="-4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rface</a:t>
            </a:r>
            <a:r>
              <a:rPr sz="1400" spc="6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int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8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6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su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ed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li</a:t>
            </a:r>
            <a:r>
              <a:rPr sz="1400" spc="4" dirty="0" smtClean="0">
                <a:latin typeface="Times New Roman"/>
                <a:cs typeface="Times New Roman"/>
              </a:rPr>
              <a:t>q</a:t>
            </a:r>
            <a:r>
              <a:rPr sz="1400" spc="-4" dirty="0" smtClean="0">
                <a:latin typeface="Times New Roman"/>
                <a:cs typeface="Times New Roman"/>
              </a:rPr>
              <a:t>ui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(</a:t>
            </a:r>
            <a:r>
              <a:rPr sz="1400" spc="-14" dirty="0" smtClean="0">
                <a:latin typeface="Times New Roman"/>
                <a:cs typeface="Times New Roman"/>
              </a:rPr>
              <a:t>F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gu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4</a:t>
            </a:r>
            <a:r>
              <a:rPr sz="1400" spc="0" dirty="0" smtClean="0">
                <a:latin typeface="Times New Roman"/>
                <a:cs typeface="Times New Roman"/>
              </a:rPr>
              <a:t>-a).</a:t>
            </a:r>
            <a:r>
              <a:rPr sz="1400" spc="79" dirty="0" smtClean="0">
                <a:latin typeface="Times New Roman"/>
                <a:cs typeface="Times New Roman"/>
              </a:rPr>
              <a:t> </a:t>
            </a:r>
            <a:r>
              <a:rPr sz="1400" spc="-19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6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eat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w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w</a:t>
            </a:r>
            <a:r>
              <a:rPr sz="1400" spc="0" dirty="0" smtClean="0">
                <a:latin typeface="Times New Roman"/>
                <a:cs typeface="Times New Roman"/>
              </a:rPr>
              <a:t>ay</a:t>
            </a:r>
            <a:r>
              <a:rPr sz="1400" spc="6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fr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m </a:t>
            </a:r>
            <a:endParaRPr sz="1400">
              <a:latin typeface="Times New Roman"/>
              <a:cs typeface="Times New Roman"/>
            </a:endParaRPr>
          </a:p>
          <a:p>
            <a:pPr marL="12700" marR="8023">
              <a:lnSpc>
                <a:spcPts val="1609"/>
              </a:lnSpc>
              <a:spcBef>
                <a:spcPts val="801"/>
              </a:spcBef>
            </a:pPr>
            <a:r>
              <a:rPr sz="1400" spc="1" dirty="0" smtClean="0">
                <a:latin typeface="Times New Roman"/>
                <a:cs typeface="Times New Roman"/>
              </a:rPr>
              <a:t>the interface through the solid must balance that from the liquid plus the latent heat</a:t>
            </a:r>
            <a:endParaRPr sz="1400">
              <a:latin typeface="Times New Roman"/>
              <a:cs typeface="Times New Roman"/>
            </a:endParaRPr>
          </a:p>
          <a:p>
            <a:pPr marL="12700" marR="25991">
              <a:lnSpc>
                <a:spcPct val="95825"/>
              </a:lnSpc>
              <a:spcBef>
                <a:spcPts val="841"/>
              </a:spcBef>
            </a:pPr>
            <a:r>
              <a:rPr sz="1400" spc="-1" dirty="0" smtClean="0">
                <a:latin typeface="Times New Roman"/>
                <a:cs typeface="Times New Roman"/>
              </a:rPr>
              <a:t>generated at the interface, i.e.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2740055"/>
            <a:ext cx="2796615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4" dirty="0" smtClean="0">
                <a:latin typeface="Times New Roman"/>
                <a:cs typeface="Times New Roman"/>
              </a:rPr>
              <a:t>Where </a:t>
            </a:r>
            <a:r>
              <a:rPr sz="1400" i="1" spc="24" dirty="0" smtClean="0">
                <a:latin typeface="Times New Roman"/>
                <a:cs typeface="Times New Roman"/>
              </a:rPr>
              <a:t>K </a:t>
            </a:r>
            <a:r>
              <a:rPr sz="1400" spc="24" dirty="0" smtClean="0">
                <a:latin typeface="Times New Roman"/>
                <a:cs typeface="Times New Roman"/>
              </a:rPr>
              <a:t>is the thermal conductivity,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53383" y="2740055"/>
            <a:ext cx="2946915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2" dirty="0" smtClean="0">
                <a:latin typeface="Times New Roman"/>
                <a:cs typeface="Times New Roman"/>
              </a:rPr>
              <a:t>is the temperature gradient (d</a:t>
            </a:r>
            <a:r>
              <a:rPr sz="1400" i="1" spc="22" dirty="0" smtClean="0">
                <a:latin typeface="Times New Roman"/>
                <a:cs typeface="Times New Roman"/>
              </a:rPr>
              <a:t>T/</a:t>
            </a:r>
            <a:r>
              <a:rPr sz="1400" spc="22" dirty="0" smtClean="0">
                <a:latin typeface="Times New Roman"/>
                <a:cs typeface="Times New Roman"/>
              </a:rPr>
              <a:t>d</a:t>
            </a:r>
            <a:r>
              <a:rPr sz="1400" i="1" spc="22" dirty="0" smtClean="0">
                <a:latin typeface="Times New Roman"/>
                <a:cs typeface="Times New Roman"/>
              </a:rPr>
              <a:t>x</a:t>
            </a:r>
            <a:r>
              <a:rPr sz="1400" spc="22" dirty="0" smtClean="0">
                <a:latin typeface="Times New Roman"/>
                <a:cs typeface="Times New Roman"/>
              </a:rPr>
              <a:t>)</a:t>
            </a:r>
            <a:r>
              <a:rPr sz="1400" i="1" spc="22" dirty="0" smtClean="0">
                <a:latin typeface="Times New Roman"/>
                <a:cs typeface="Times New Roman"/>
              </a:rPr>
              <a:t>, </a:t>
            </a:r>
            <a:r>
              <a:rPr sz="1400" spc="22" dirty="0" smtClean="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3047903"/>
            <a:ext cx="5998130" cy="52343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5" dirty="0" smtClean="0">
                <a:latin typeface="Times New Roman"/>
                <a:cs typeface="Times New Roman"/>
              </a:rPr>
              <a:t>subscripts S and L stand for solid and liquid, </a:t>
            </a:r>
            <a:r>
              <a:rPr sz="1400" i="1" spc="25" dirty="0" smtClean="0">
                <a:latin typeface="Times New Roman"/>
                <a:cs typeface="Times New Roman"/>
              </a:rPr>
              <a:t>v </a:t>
            </a:r>
            <a:r>
              <a:rPr sz="1400" spc="25" dirty="0" smtClean="0">
                <a:latin typeface="Times New Roman"/>
                <a:cs typeface="Times New Roman"/>
              </a:rPr>
              <a:t>is the rate of growth of the solid,</a:t>
            </a:r>
            <a:endParaRPr sz="1400">
              <a:latin typeface="Times New Roman"/>
              <a:cs typeface="Times New Roman"/>
            </a:endParaRPr>
          </a:p>
          <a:p>
            <a:pPr marL="12700" marR="26746">
              <a:lnSpc>
                <a:spcPts val="1477"/>
              </a:lnSpc>
              <a:spcBef>
                <a:spcPts val="725"/>
              </a:spcBef>
            </a:pPr>
            <a:r>
              <a:rPr sz="1400" spc="0" dirty="0" smtClean="0">
                <a:latin typeface="Times New Roman"/>
                <a:cs typeface="Times New Roman"/>
              </a:rPr>
              <a:t>and </a:t>
            </a:r>
            <a:r>
              <a:rPr sz="1400" i="1" spc="0" dirty="0" smtClean="0">
                <a:latin typeface="Times New Roman"/>
                <a:cs typeface="Times New Roman"/>
              </a:rPr>
              <a:t>L</a:t>
            </a:r>
            <a:r>
              <a:rPr sz="1350" i="1" spc="0" baseline="-12883" dirty="0" smtClean="0">
                <a:latin typeface="Times New Roman"/>
                <a:cs typeface="Times New Roman"/>
              </a:rPr>
              <a:t>f </a:t>
            </a:r>
            <a:r>
              <a:rPr sz="1400" spc="0" dirty="0" smtClean="0">
                <a:latin typeface="Times New Roman"/>
                <a:cs typeface="Times New Roman"/>
              </a:rPr>
              <a:t>is the latent heat of fusion per unit volume.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3788567"/>
            <a:ext cx="5987664" cy="2043429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3672" algn="just">
              <a:lnSpc>
                <a:spcPts val="1535"/>
              </a:lnSpc>
            </a:pPr>
            <a:r>
              <a:rPr sz="1400" spc="37" dirty="0" smtClean="0">
                <a:latin typeface="Times New Roman"/>
                <a:cs typeface="Times New Roman"/>
              </a:rPr>
              <a:t>When a solid grows into a superheated liquid, a planar solid/liquid interface is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5"/>
              </a:spcBef>
            </a:pPr>
            <a:r>
              <a:rPr sz="1400" spc="4" dirty="0" smtClean="0">
                <a:latin typeface="Times New Roman"/>
                <a:cs typeface="Times New Roman"/>
              </a:rPr>
              <a:t>st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b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e.</a:t>
            </a:r>
            <a:r>
              <a:rPr sz="1400" spc="2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Th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can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sh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4" dirty="0" smtClean="0">
                <a:latin typeface="Times New Roman"/>
                <a:cs typeface="Times New Roman"/>
              </a:rPr>
              <a:t>w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39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39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f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4" dirty="0" smtClean="0">
                <a:latin typeface="Times New Roman"/>
                <a:cs typeface="Times New Roman"/>
              </a:rPr>
              <a:t>ll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4" dirty="0" smtClean="0">
                <a:latin typeface="Times New Roman"/>
                <a:cs typeface="Times New Roman"/>
              </a:rPr>
              <a:t>w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.</a:t>
            </a:r>
            <a:r>
              <a:rPr sz="1400" spc="29" dirty="0" smtClean="0">
                <a:latin typeface="Times New Roman"/>
                <a:cs typeface="Times New Roman"/>
              </a:rPr>
              <a:t> </a:t>
            </a:r>
            <a:r>
              <a:rPr sz="1400" spc="-14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-4" dirty="0" smtClean="0">
                <a:latin typeface="Times New Roman"/>
                <a:cs typeface="Times New Roman"/>
              </a:rPr>
              <a:t>pp</a:t>
            </a:r>
            <a:r>
              <a:rPr sz="1400" spc="4" dirty="0" smtClean="0">
                <a:latin typeface="Times New Roman"/>
                <a:cs typeface="Times New Roman"/>
              </a:rPr>
              <a:t>os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39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as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3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-4" dirty="0" smtClean="0">
                <a:latin typeface="Times New Roman"/>
                <a:cs typeface="Times New Roman"/>
              </a:rPr>
              <a:t>ul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3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19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8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3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cr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n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  <a:spcBef>
                <a:spcPts val="804"/>
              </a:spcBef>
            </a:pPr>
            <a:r>
              <a:rPr sz="1400" i="1" spc="0" dirty="0" smtClean="0">
                <a:latin typeface="Times New Roman"/>
                <a:cs typeface="Times New Roman"/>
              </a:rPr>
              <a:t>v </a:t>
            </a:r>
            <a:r>
              <a:rPr sz="1400" spc="0" dirty="0" smtClean="0">
                <a:latin typeface="Times New Roman"/>
                <a:cs typeface="Times New Roman"/>
              </a:rPr>
              <a:t>a small protrusion forms at the interface, (Figure 4-c). Therefore the temperature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7"/>
              </a:spcBef>
            </a:pPr>
            <a:r>
              <a:rPr sz="1400" spc="0" dirty="0" smtClean="0">
                <a:latin typeface="Times New Roman"/>
                <a:cs typeface="Times New Roman"/>
              </a:rPr>
              <a:t>gradient in the liquid ahead of the nodule will increase while that in the solid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 smtClean="0">
                <a:latin typeface="Times New Roman"/>
                <a:cs typeface="Times New Roman"/>
              </a:rPr>
              <a:t>decreases. Consequently more heat will be conducted into the protruding solid and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2" dirty="0" smtClean="0">
                <a:latin typeface="Times New Roman"/>
                <a:cs typeface="Times New Roman"/>
              </a:rPr>
              <a:t>less away so that the growth rate will decrease below that of the planar regions and</a:t>
            </a:r>
            <a:endParaRPr sz="1400">
              <a:latin typeface="Times New Roman"/>
              <a:cs typeface="Times New Roman"/>
            </a:endParaRPr>
          </a:p>
          <a:p>
            <a:pPr marL="12700" marR="3863504" algn="just">
              <a:lnSpc>
                <a:spcPct val="95825"/>
              </a:lnSpc>
              <a:spcBef>
                <a:spcPts val="829"/>
              </a:spcBef>
            </a:pPr>
            <a:r>
              <a:rPr sz="1400" spc="0" dirty="0" smtClean="0">
                <a:latin typeface="Times New Roman"/>
                <a:cs typeface="Times New Roman"/>
              </a:rPr>
              <a:t>the protrusion will disappear.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96766" y="8694723"/>
            <a:ext cx="592328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b="1" spc="-2" dirty="0" smtClean="0">
                <a:latin typeface="Times New Roman"/>
                <a:cs typeface="Times New Roman"/>
              </a:rPr>
              <a:t>Figure 4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758178" y="9199656"/>
            <a:ext cx="141300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 smtClean="0"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914400" y="3315207"/>
            <a:ext cx="5943600" cy="22536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480816" y="5849112"/>
            <a:ext cx="801624" cy="1828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902004" y="920018"/>
            <a:ext cx="5998476" cy="1124203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9" dirty="0" smtClean="0">
                <a:latin typeface="Times New Roman"/>
                <a:cs typeface="Times New Roman"/>
              </a:rPr>
              <a:t>The situation is, however, different for a solid growing into supercooled liquid,</a:t>
            </a:r>
            <a:endParaRPr sz="1400">
              <a:latin typeface="Times New Roman"/>
              <a:cs typeface="Times New Roman"/>
            </a:endParaRPr>
          </a:p>
          <a:p>
            <a:pPr marL="12700" marR="10154">
              <a:lnSpc>
                <a:spcPts val="1609"/>
              </a:lnSpc>
              <a:spcBef>
                <a:spcPts val="725"/>
              </a:spcBef>
            </a:pPr>
            <a:r>
              <a:rPr sz="1400" spc="24" dirty="0" smtClean="0">
                <a:latin typeface="Times New Roman"/>
                <a:cs typeface="Times New Roman"/>
              </a:rPr>
              <a:t>Figure 5. If a protrusion forms on the solid in this case the negative temperature </a:t>
            </a:r>
            <a:endParaRPr sz="1400">
              <a:latin typeface="Times New Roman"/>
              <a:cs typeface="Times New Roman"/>
            </a:endParaRPr>
          </a:p>
          <a:p>
            <a:pPr marL="12700" marR="10154">
              <a:lnSpc>
                <a:spcPts val="1609"/>
              </a:lnSpc>
              <a:spcBef>
                <a:spcPts val="801"/>
              </a:spcBef>
            </a:pPr>
            <a:r>
              <a:rPr sz="1400" spc="39" dirty="0" smtClean="0">
                <a:latin typeface="Times New Roman"/>
                <a:cs typeface="Times New Roman"/>
              </a:rPr>
              <a:t>gradient in the liquid becomes even more negative. Therefore heat is removed</a:t>
            </a:r>
            <a:endParaRPr sz="1400">
              <a:latin typeface="Times New Roman"/>
              <a:cs typeface="Times New Roman"/>
            </a:endParaRPr>
          </a:p>
          <a:p>
            <a:pPr marL="12700" marR="2862">
              <a:lnSpc>
                <a:spcPct val="95825"/>
              </a:lnSpc>
              <a:spcBef>
                <a:spcPts val="841"/>
              </a:spcBef>
            </a:pPr>
            <a:r>
              <a:rPr sz="1400" spc="17" dirty="0" smtClean="0">
                <a:latin typeface="Times New Roman"/>
                <a:cs typeface="Times New Roman"/>
              </a:rPr>
              <a:t>more effectively from the tip of the protrusion than from the surrounding regions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2004" y="2146838"/>
            <a:ext cx="3981876" cy="510031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31" dirty="0" smtClean="0">
                <a:latin typeface="Times New Roman"/>
                <a:cs typeface="Times New Roman"/>
              </a:rPr>
              <a:t>allowing  it  to  grow  preferentially.  A  solid/liquid</a:t>
            </a:r>
            <a:endParaRPr sz="1400">
              <a:latin typeface="Times New Roman"/>
              <a:cs typeface="Times New Roman"/>
            </a:endParaRPr>
          </a:p>
          <a:p>
            <a:pPr marL="12700" marR="26746">
              <a:lnSpc>
                <a:spcPct val="95825"/>
              </a:lnSpc>
              <a:spcBef>
                <a:spcPts val="725"/>
              </a:spcBef>
            </a:pPr>
            <a:r>
              <a:rPr sz="1400" spc="-1" dirty="0" smtClean="0">
                <a:latin typeface="Times New Roman"/>
                <a:cs typeface="Times New Roman"/>
              </a:rPr>
              <a:t>supercooled liquid is thus inherently unstable.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960116" y="2146838"/>
            <a:ext cx="673727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1" dirty="0" smtClean="0">
                <a:latin typeface="Times New Roman"/>
                <a:cs typeface="Times New Roman"/>
              </a:rPr>
              <a:t>interface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713857" y="2146838"/>
            <a:ext cx="782139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1" dirty="0" smtClean="0">
                <a:latin typeface="Times New Roman"/>
                <a:cs typeface="Times New Roman"/>
              </a:rPr>
              <a:t>advancing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570626" y="2146838"/>
            <a:ext cx="327453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3" dirty="0" smtClean="0">
                <a:latin typeface="Times New Roman"/>
                <a:cs typeface="Times New Roman"/>
              </a:rPr>
              <a:t>into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96766" y="5856400"/>
            <a:ext cx="592328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b="1" spc="-2" dirty="0" smtClean="0">
                <a:latin typeface="Times New Roman"/>
                <a:cs typeface="Times New Roman"/>
              </a:rPr>
              <a:t>Figure 5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6753382"/>
            <a:ext cx="3821255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36" dirty="0" smtClean="0">
                <a:latin typeface="Times New Roman"/>
                <a:cs typeface="Times New Roman"/>
              </a:rPr>
              <a:t>Heat  conduction  through  the  solid  as  depicted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00922" y="6753382"/>
            <a:ext cx="782852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9" dirty="0" smtClean="0">
                <a:latin typeface="Times New Roman"/>
                <a:cs typeface="Times New Roman"/>
              </a:rPr>
              <a:t>in  Figure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665089" y="6753382"/>
            <a:ext cx="1232723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38" dirty="0" smtClean="0">
                <a:latin typeface="Times New Roman"/>
                <a:cs typeface="Times New Roman"/>
              </a:rPr>
              <a:t>4,  arises  when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2004" y="7059706"/>
            <a:ext cx="5989838" cy="234365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6698" algn="just">
              <a:lnSpc>
                <a:spcPts val="1535"/>
              </a:lnSpc>
            </a:pPr>
            <a:r>
              <a:rPr sz="1400" spc="22" dirty="0" smtClean="0">
                <a:latin typeface="Times New Roman"/>
                <a:cs typeface="Times New Roman"/>
              </a:rPr>
              <a:t>solidification takes place from mould walls which are cooler than the melt. Heat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  <a:spcBef>
                <a:spcPts val="725"/>
              </a:spcBef>
            </a:pPr>
            <a:r>
              <a:rPr sz="1400" spc="2" dirty="0" smtClean="0">
                <a:latin typeface="Times New Roman"/>
                <a:cs typeface="Times New Roman"/>
              </a:rPr>
              <a:t>flow </a:t>
            </a:r>
            <a:r>
              <a:rPr sz="1400" i="1" spc="2" dirty="0" smtClean="0">
                <a:latin typeface="Times New Roman"/>
                <a:cs typeface="Times New Roman"/>
              </a:rPr>
              <a:t>into </a:t>
            </a:r>
            <a:r>
              <a:rPr sz="1400" spc="2" dirty="0" smtClean="0">
                <a:latin typeface="Times New Roman"/>
                <a:cs typeface="Times New Roman"/>
              </a:rPr>
              <a:t>the liquid, however, can only arise if the liquid is supercooled below </a:t>
            </a:r>
            <a:r>
              <a:rPr sz="1400" i="1" spc="2" dirty="0" smtClean="0">
                <a:latin typeface="Times New Roman"/>
                <a:cs typeface="Times New Roman"/>
              </a:rPr>
              <a:t>T</a:t>
            </a:r>
            <a:r>
              <a:rPr sz="1350" i="1" spc="2" baseline="-12883" dirty="0" smtClean="0">
                <a:latin typeface="Times New Roman"/>
                <a:cs typeface="Times New Roman"/>
              </a:rPr>
              <a:t>m</a:t>
            </a:r>
            <a:r>
              <a:rPr sz="1400" i="1" spc="2" dirty="0" smtClean="0">
                <a:latin typeface="Times New Roman"/>
                <a:cs typeface="Times New Roman"/>
              </a:rPr>
              <a:t>.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83"/>
              </a:spcBef>
            </a:pPr>
            <a:r>
              <a:rPr sz="1400" spc="0" dirty="0" smtClean="0">
                <a:latin typeface="Times New Roman"/>
                <a:cs typeface="Times New Roman"/>
              </a:rPr>
              <a:t>Such a situation can arise at the beginning of solidification if nucleation occurs at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80"/>
              </a:spcBef>
            </a:pPr>
            <a:r>
              <a:rPr sz="1400" spc="1" dirty="0" smtClean="0">
                <a:latin typeface="Times New Roman"/>
                <a:cs typeface="Times New Roman"/>
              </a:rPr>
              <a:t>impurity particles in the bulk of the liquid. Since a certain supercooling is required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80"/>
              </a:spcBef>
            </a:pPr>
            <a:r>
              <a:rPr sz="1400" spc="0" dirty="0" smtClean="0">
                <a:latin typeface="Times New Roman"/>
                <a:cs typeface="Times New Roman"/>
              </a:rPr>
              <a:t>before nucleation can occur, the first solid particles will grow into supercooled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80"/>
              </a:spcBef>
            </a:pP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q</a:t>
            </a:r>
            <a:r>
              <a:rPr sz="1400" spc="-4" dirty="0" smtClean="0">
                <a:latin typeface="Times New Roman"/>
                <a:cs typeface="Times New Roman"/>
              </a:rPr>
              <a:t>ui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119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10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1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10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11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10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d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9" dirty="0" smtClean="0">
                <a:latin typeface="Times New Roman"/>
                <a:cs typeface="Times New Roman"/>
              </a:rPr>
              <a:t>f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4" dirty="0" smtClean="0">
                <a:latin typeface="Times New Roman"/>
                <a:cs typeface="Times New Roman"/>
              </a:rPr>
              <a:t>io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10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w</a:t>
            </a:r>
            <a:r>
              <a:rPr sz="1400" spc="4" dirty="0" smtClean="0">
                <a:latin typeface="Times New Roman"/>
                <a:cs typeface="Times New Roman"/>
              </a:rPr>
              <a:t>il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10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64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-4" dirty="0" smtClean="0">
                <a:latin typeface="Times New Roman"/>
                <a:cs typeface="Times New Roman"/>
              </a:rPr>
              <a:t>d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119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w</a:t>
            </a:r>
            <a:r>
              <a:rPr sz="1400" spc="0" dirty="0" smtClean="0">
                <a:latin typeface="Times New Roman"/>
                <a:cs typeface="Times New Roman"/>
              </a:rPr>
              <a:t>ay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int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10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0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q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0" dirty="0" smtClean="0">
                <a:latin typeface="Times New Roman"/>
                <a:cs typeface="Times New Roman"/>
              </a:rPr>
              <a:t>.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80"/>
              </a:spcBef>
            </a:pPr>
            <a:r>
              <a:rPr sz="1400" spc="23" dirty="0" smtClean="0">
                <a:latin typeface="Times New Roman"/>
                <a:cs typeface="Times New Roman"/>
              </a:rPr>
              <a:t>An  originally  spherical  solid  particle  will  therefore  develop  arms  in  many</a:t>
            </a:r>
            <a:endParaRPr sz="1400">
              <a:latin typeface="Times New Roman"/>
              <a:cs typeface="Times New Roman"/>
            </a:endParaRPr>
          </a:p>
          <a:p>
            <a:pPr marR="31810" algn="r">
              <a:lnSpc>
                <a:spcPts val="1600"/>
              </a:lnSpc>
              <a:spcBef>
                <a:spcPts val="860"/>
              </a:spcBef>
            </a:pPr>
            <a:r>
              <a:rPr sz="1400" dirty="0" smtClean="0">
                <a:latin typeface="Times New Roman"/>
                <a:cs typeface="Times New Roman"/>
              </a:rPr>
              <a:t>6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1739645" y="3627755"/>
            <a:ext cx="4293234" cy="3114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480816" y="7021068"/>
            <a:ext cx="801624" cy="1844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02004" y="920018"/>
            <a:ext cx="5990437" cy="2049652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6978" algn="just">
              <a:lnSpc>
                <a:spcPts val="1535"/>
              </a:lnSpc>
            </a:pPr>
            <a:r>
              <a:rPr sz="1400" spc="18" dirty="0" smtClean="0">
                <a:latin typeface="Times New Roman"/>
                <a:cs typeface="Times New Roman"/>
              </a:rPr>
              <a:t>directions as shown in Figure 6. As the primary arms elongate their surfaces will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5"/>
              </a:spcBef>
            </a:pPr>
            <a:r>
              <a:rPr sz="1400" spc="1" dirty="0" smtClean="0">
                <a:latin typeface="Times New Roman"/>
                <a:cs typeface="Times New Roman"/>
              </a:rPr>
              <a:t>also become unstable and break up into secondary and even tertiary arms. This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7"/>
              </a:lnSpc>
              <a:spcBef>
                <a:spcPts val="808"/>
              </a:spcBef>
            </a:pPr>
            <a:r>
              <a:rPr sz="1400" spc="2" dirty="0" smtClean="0">
                <a:latin typeface="Times New Roman"/>
                <a:cs typeface="Times New Roman"/>
              </a:rPr>
              <a:t>shape of solid is known as a </a:t>
            </a:r>
            <a:r>
              <a:rPr sz="1400" b="1" i="1" spc="2" dirty="0" smtClean="0">
                <a:latin typeface="Times New Roman"/>
                <a:cs typeface="Times New Roman"/>
              </a:rPr>
              <a:t>dendrite</a:t>
            </a:r>
            <a:r>
              <a:rPr sz="1400" i="1" spc="2" dirty="0" smtClean="0">
                <a:latin typeface="Times New Roman"/>
                <a:cs typeface="Times New Roman"/>
              </a:rPr>
              <a:t>. </a:t>
            </a:r>
            <a:r>
              <a:rPr sz="1400" b="1" i="1" spc="2" dirty="0" smtClean="0">
                <a:latin typeface="Times New Roman"/>
                <a:cs typeface="Times New Roman"/>
              </a:rPr>
              <a:t>Dendrite </a:t>
            </a:r>
            <a:r>
              <a:rPr sz="1400" spc="2" dirty="0" smtClean="0">
                <a:latin typeface="Times New Roman"/>
                <a:cs typeface="Times New Roman"/>
              </a:rPr>
              <a:t>comes from the Greek for </a:t>
            </a:r>
            <a:r>
              <a:rPr sz="1400" b="1" i="1" spc="2" dirty="0" smtClean="0">
                <a:latin typeface="Times New Roman"/>
                <a:cs typeface="Times New Roman"/>
              </a:rPr>
              <a:t>tree</a:t>
            </a:r>
            <a:r>
              <a:rPr sz="1400" i="1" spc="2" dirty="0" smtClean="0">
                <a:latin typeface="Times New Roman"/>
                <a:cs typeface="Times New Roman"/>
              </a:rPr>
              <a:t>.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  <a:spcBef>
                <a:spcPts val="811"/>
              </a:spcBef>
            </a:pPr>
            <a:r>
              <a:rPr sz="1400" spc="2" dirty="0" smtClean="0">
                <a:latin typeface="Times New Roman"/>
                <a:cs typeface="Times New Roman"/>
              </a:rPr>
              <a:t>Dendrites in pure metals are usually called </a:t>
            </a:r>
            <a:r>
              <a:rPr sz="1400" i="1" spc="2" dirty="0" smtClean="0">
                <a:latin typeface="Times New Roman"/>
                <a:cs typeface="Times New Roman"/>
              </a:rPr>
              <a:t>thermal dendrites </a:t>
            </a:r>
            <a:r>
              <a:rPr sz="1400" spc="2" dirty="0" smtClean="0">
                <a:latin typeface="Times New Roman"/>
                <a:cs typeface="Times New Roman"/>
              </a:rPr>
              <a:t>to distinguish them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10"/>
              </a:spcBef>
            </a:pPr>
            <a:r>
              <a:rPr sz="1400" spc="44" dirty="0" smtClean="0">
                <a:latin typeface="Times New Roman"/>
                <a:cs typeface="Times New Roman"/>
              </a:rPr>
              <a:t>from dendrites in alloys. It is found experimentally that the dendrite arms are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958"/>
              </a:lnSpc>
              <a:spcBef>
                <a:spcPts val="808"/>
              </a:spcBef>
            </a:pPr>
            <a:r>
              <a:rPr sz="1400" spc="0" dirty="0" smtClean="0">
                <a:latin typeface="Times New Roman"/>
                <a:cs typeface="Times New Roman"/>
              </a:rPr>
              <a:t>always in certain crystallographic directions: e.g. </a:t>
            </a:r>
            <a:r>
              <a:rPr sz="1400" spc="7" dirty="0" smtClean="0">
                <a:latin typeface="Cambria Math"/>
                <a:cs typeface="Cambria Math"/>
              </a:rPr>
              <a:t>〈</a:t>
            </a:r>
            <a:r>
              <a:rPr sz="1400" spc="0" dirty="0" smtClean="0">
                <a:latin typeface="Times New Roman"/>
                <a:cs typeface="Times New Roman"/>
              </a:rPr>
              <a:t>100</a:t>
            </a:r>
            <a:r>
              <a:rPr sz="1400" spc="7" dirty="0" smtClean="0">
                <a:latin typeface="Cambria Math"/>
                <a:cs typeface="Cambria Math"/>
              </a:rPr>
              <a:t>〉 </a:t>
            </a:r>
            <a:r>
              <a:rPr sz="1400" spc="0" dirty="0" smtClean="0">
                <a:latin typeface="Times New Roman"/>
                <a:cs typeface="Times New Roman"/>
              </a:rPr>
              <a:t>in cubic metals, and </a:t>
            </a:r>
            <a:r>
              <a:rPr sz="1400" spc="7" dirty="0" smtClean="0">
                <a:latin typeface="Cambria Math"/>
                <a:cs typeface="Cambria Math"/>
              </a:rPr>
              <a:t>〈</a:t>
            </a:r>
            <a:r>
              <a:rPr sz="1400" spc="0" dirty="0" smtClean="0">
                <a:latin typeface="Times New Roman"/>
                <a:cs typeface="Times New Roman"/>
              </a:rPr>
              <a:t>1100</a:t>
            </a:r>
            <a:r>
              <a:rPr sz="1400" spc="7" dirty="0" smtClean="0">
                <a:latin typeface="Cambria Math"/>
                <a:cs typeface="Cambria Math"/>
              </a:rPr>
              <a:t>〉</a:t>
            </a:r>
            <a:endParaRPr sz="1400">
              <a:latin typeface="Cambria Math"/>
              <a:cs typeface="Cambria Math"/>
            </a:endParaRPr>
          </a:p>
          <a:p>
            <a:pPr marL="12700" marR="4957012" algn="just">
              <a:lnSpc>
                <a:spcPts val="1595"/>
              </a:lnSpc>
              <a:spcBef>
                <a:spcPts val="1063"/>
              </a:spcBef>
            </a:pPr>
            <a:r>
              <a:rPr sz="1400" spc="0" dirty="0" smtClean="0">
                <a:latin typeface="Times New Roman"/>
                <a:cs typeface="Times New Roman"/>
              </a:rPr>
              <a:t>in hcp metals.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96766" y="7028737"/>
            <a:ext cx="592328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b="1" spc="-2" dirty="0" smtClean="0">
                <a:latin typeface="Times New Roman"/>
                <a:cs typeface="Times New Roman"/>
              </a:rPr>
              <a:t>Figure 6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758178" y="9199656"/>
            <a:ext cx="141300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 smtClean="0">
                <a:latin typeface="Times New Roman"/>
                <a:cs typeface="Times New Roman"/>
              </a:rPr>
              <a:t>7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3312287" y="6534658"/>
            <a:ext cx="557784" cy="0"/>
          </a:xfrm>
          <a:custGeom>
            <a:avLst/>
            <a:gdLst/>
            <a:ahLst/>
            <a:cxnLst/>
            <a:rect l="l" t="t" r="r" b="b"/>
            <a:pathLst>
              <a:path w="557784">
                <a:moveTo>
                  <a:pt x="0" y="0"/>
                </a:moveTo>
                <a:lnTo>
                  <a:pt x="557784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177919" y="6534658"/>
            <a:ext cx="257860" cy="0"/>
          </a:xfrm>
          <a:custGeom>
            <a:avLst/>
            <a:gdLst/>
            <a:ahLst/>
            <a:cxnLst/>
            <a:rect l="l" t="t" r="r" b="b"/>
            <a:pathLst>
              <a:path w="257860">
                <a:moveTo>
                  <a:pt x="0" y="0"/>
                </a:moveTo>
                <a:lnTo>
                  <a:pt x="25786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571365" y="6534658"/>
            <a:ext cx="263651" cy="0"/>
          </a:xfrm>
          <a:custGeom>
            <a:avLst/>
            <a:gdLst/>
            <a:ahLst/>
            <a:cxnLst/>
            <a:rect l="l" t="t" r="r" b="b"/>
            <a:pathLst>
              <a:path w="263651">
                <a:moveTo>
                  <a:pt x="0" y="0"/>
                </a:moveTo>
                <a:lnTo>
                  <a:pt x="263651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912742" y="8634983"/>
            <a:ext cx="484936" cy="0"/>
          </a:xfrm>
          <a:custGeom>
            <a:avLst/>
            <a:gdLst/>
            <a:ahLst/>
            <a:cxnLst/>
            <a:rect l="l" t="t" r="r" b="b"/>
            <a:pathLst>
              <a:path w="484936">
                <a:moveTo>
                  <a:pt x="0" y="0"/>
                </a:moveTo>
                <a:lnTo>
                  <a:pt x="48493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855470" y="914400"/>
            <a:ext cx="4060952" cy="25787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480816" y="3771900"/>
            <a:ext cx="801624" cy="1844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596766" y="3778934"/>
            <a:ext cx="592328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b="1" spc="-2" dirty="0" smtClean="0">
                <a:latin typeface="Times New Roman"/>
                <a:cs typeface="Times New Roman"/>
              </a:rPr>
              <a:t>Figure 7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2004" y="4242719"/>
            <a:ext cx="5995283" cy="511809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42" dirty="0" smtClean="0">
                <a:latin typeface="Times New Roman"/>
                <a:cs typeface="Times New Roman"/>
              </a:rPr>
              <a:t>At the tip of a growing dendrite the situation is different from that of a planar</a:t>
            </a:r>
            <a:endParaRPr sz="1400">
              <a:latin typeface="Times New Roman"/>
              <a:cs typeface="Times New Roman"/>
            </a:endParaRPr>
          </a:p>
          <a:p>
            <a:pPr marL="12700" marR="175">
              <a:lnSpc>
                <a:spcPct val="95825"/>
              </a:lnSpc>
              <a:spcBef>
                <a:spcPts val="739"/>
              </a:spcBef>
            </a:pPr>
            <a:r>
              <a:rPr sz="1400" spc="0" dirty="0" smtClean="0">
                <a:latin typeface="Times New Roman"/>
                <a:cs typeface="Times New Roman"/>
              </a:rPr>
              <a:t>interface because heat can be conducted away from the tip in three dimensions. We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2004" y="4863241"/>
            <a:ext cx="2371944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19" dirty="0" smtClean="0">
                <a:latin typeface="Times New Roman"/>
                <a:cs typeface="Times New Roman"/>
              </a:rPr>
              <a:t>assume the solid is isothermal (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20211" y="4863241"/>
            <a:ext cx="3179287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0" dirty="0" smtClean="0">
                <a:latin typeface="Times New Roman"/>
                <a:cs typeface="Times New Roman"/>
              </a:rPr>
              <a:t>),</a:t>
            </a:r>
            <a:r>
              <a:rPr sz="1400" spc="12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19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(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g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ti</a:t>
            </a:r>
            <a:r>
              <a:rPr sz="1400" spc="4" dirty="0" smtClean="0">
                <a:latin typeface="Times New Roman"/>
                <a:cs typeface="Times New Roman"/>
              </a:rPr>
              <a:t>v</a:t>
            </a:r>
            <a:r>
              <a:rPr sz="1400" spc="0" dirty="0" smtClean="0">
                <a:latin typeface="Times New Roman"/>
                <a:cs typeface="Times New Roman"/>
              </a:rPr>
              <a:t>e)</a:t>
            </a:r>
            <a:r>
              <a:rPr sz="1400" spc="12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0" dirty="0" smtClean="0">
                <a:latin typeface="Times New Roman"/>
                <a:cs typeface="Times New Roman"/>
              </a:rPr>
              <a:t>era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re</a:t>
            </a:r>
            <a:r>
              <a:rPr sz="1400" spc="11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g</a:t>
            </a:r>
            <a:r>
              <a:rPr sz="1400" spc="0" dirty="0" smtClean="0">
                <a:latin typeface="Times New Roman"/>
                <a:cs typeface="Times New Roman"/>
              </a:rPr>
              <a:t>ra</a:t>
            </a:r>
            <a:r>
              <a:rPr sz="1400" spc="-4" dirty="0" smtClean="0">
                <a:latin typeface="Times New Roman"/>
                <a:cs typeface="Times New Roman"/>
              </a:rPr>
              <a:t>d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t     </a:t>
            </a:r>
            <a:r>
              <a:rPr sz="1400" spc="17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2004" y="5168288"/>
            <a:ext cx="5991254" cy="894032"/>
          </a:xfrm>
          <a:prstGeom prst="rect">
            <a:avLst/>
          </a:prstGeom>
        </p:spPr>
        <p:txBody>
          <a:bodyPr wrap="square" lIns="0" tIns="8255" rIns="0" bIns="0" rtlCol="0">
            <a:noAutofit/>
          </a:bodyPr>
          <a:lstStyle/>
          <a:p>
            <a:pPr marL="12700">
              <a:lnSpc>
                <a:spcPts val="1718"/>
              </a:lnSpc>
            </a:pP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p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ox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19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y </a:t>
            </a:r>
            <a:r>
              <a:rPr sz="1400" spc="2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giv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n </a:t>
            </a:r>
            <a:r>
              <a:rPr sz="1400" spc="3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0" dirty="0" smtClean="0">
                <a:latin typeface="Times New Roman"/>
                <a:cs typeface="Times New Roman"/>
              </a:rPr>
              <a:t>y </a:t>
            </a:r>
            <a:r>
              <a:rPr sz="1400" spc="3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(</a:t>
            </a:r>
            <a:r>
              <a:rPr sz="1500" spc="548" dirty="0" smtClean="0">
                <a:latin typeface="Courier New"/>
                <a:cs typeface="Courier New"/>
              </a:rPr>
              <a:t>Δ</a:t>
            </a:r>
            <a:r>
              <a:rPr sz="1400" i="1" spc="0" dirty="0" smtClean="0">
                <a:latin typeface="Times New Roman"/>
                <a:cs typeface="Times New Roman"/>
              </a:rPr>
              <a:t>T</a:t>
            </a:r>
            <a:r>
              <a:rPr sz="1350" i="1" spc="0" baseline="-12883" dirty="0" smtClean="0">
                <a:latin typeface="Times New Roman"/>
                <a:cs typeface="Times New Roman"/>
              </a:rPr>
              <a:t>c  </a:t>
            </a:r>
            <a:r>
              <a:rPr sz="1350" i="1" spc="-54" baseline="-12883" dirty="0" smtClean="0">
                <a:latin typeface="Times New Roman"/>
                <a:cs typeface="Times New Roman"/>
              </a:rPr>
              <a:t> </a:t>
            </a:r>
            <a:r>
              <a:rPr sz="1400" i="1" spc="0" dirty="0" smtClean="0">
                <a:latin typeface="Times New Roman"/>
                <a:cs typeface="Times New Roman"/>
              </a:rPr>
              <a:t>/ </a:t>
            </a:r>
            <a:r>
              <a:rPr sz="1400" i="1" spc="50" dirty="0" smtClean="0">
                <a:latin typeface="Times New Roman"/>
                <a:cs typeface="Times New Roman"/>
              </a:rPr>
              <a:t> </a:t>
            </a:r>
            <a:r>
              <a:rPr sz="1400" i="1" spc="4" dirty="0" smtClean="0">
                <a:latin typeface="Times New Roman"/>
                <a:cs typeface="Times New Roman"/>
              </a:rPr>
              <a:t>r</a:t>
            </a:r>
            <a:r>
              <a:rPr sz="1400" spc="0" dirty="0" smtClean="0">
                <a:latin typeface="Times New Roman"/>
                <a:cs typeface="Times New Roman"/>
              </a:rPr>
              <a:t>) </a:t>
            </a:r>
            <a:r>
              <a:rPr sz="1400" spc="4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w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0" dirty="0" smtClean="0">
                <a:latin typeface="Times New Roman"/>
                <a:cs typeface="Times New Roman"/>
              </a:rPr>
              <a:t>e </a:t>
            </a:r>
            <a:r>
              <a:rPr sz="1400" spc="44" dirty="0" smtClean="0">
                <a:latin typeface="Times New Roman"/>
                <a:cs typeface="Times New Roman"/>
              </a:rPr>
              <a:t> </a:t>
            </a:r>
            <a:r>
              <a:rPr sz="1500" spc="548" dirty="0" smtClean="0">
                <a:latin typeface="Courier New"/>
                <a:cs typeface="Courier New"/>
              </a:rPr>
              <a:t>Δ</a:t>
            </a:r>
            <a:r>
              <a:rPr sz="1400" i="1" spc="0" dirty="0" smtClean="0">
                <a:latin typeface="Times New Roman"/>
                <a:cs typeface="Times New Roman"/>
              </a:rPr>
              <a:t>Tc </a:t>
            </a:r>
            <a:r>
              <a:rPr sz="1400" i="1" spc="4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s </a:t>
            </a:r>
            <a:r>
              <a:rPr sz="1400" spc="3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 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ffe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ce </a:t>
            </a:r>
            <a:r>
              <a:rPr sz="1400" spc="2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4" dirty="0" smtClean="0">
                <a:latin typeface="Times New Roman"/>
                <a:cs typeface="Times New Roman"/>
              </a:rPr>
              <a:t>w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en </a:t>
            </a:r>
            <a:r>
              <a:rPr sz="1400" spc="3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th</a:t>
            </a:r>
            <a:r>
              <a:rPr sz="1400" spc="0" dirty="0" smtClean="0">
                <a:latin typeface="Times New Roman"/>
                <a:cs typeface="Times New Roman"/>
              </a:rPr>
              <a:t>e 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477"/>
              </a:lnSpc>
              <a:spcBef>
                <a:spcPts val="1147"/>
              </a:spcBef>
            </a:pPr>
            <a:r>
              <a:rPr sz="1400" spc="21" dirty="0" smtClean="0">
                <a:latin typeface="Times New Roman"/>
                <a:cs typeface="Times New Roman"/>
              </a:rPr>
              <a:t>interface temperature (</a:t>
            </a:r>
            <a:r>
              <a:rPr sz="1400" i="1" spc="21" dirty="0" smtClean="0">
                <a:latin typeface="Times New Roman"/>
                <a:cs typeface="Times New Roman"/>
              </a:rPr>
              <a:t>T</a:t>
            </a:r>
            <a:r>
              <a:rPr sz="1350" i="1" spc="21" baseline="-12883" dirty="0" smtClean="0">
                <a:latin typeface="Times New Roman"/>
                <a:cs typeface="Times New Roman"/>
              </a:rPr>
              <a:t>i</a:t>
            </a:r>
            <a:r>
              <a:rPr sz="1400" spc="21" dirty="0" smtClean="0">
                <a:latin typeface="Times New Roman"/>
                <a:cs typeface="Times New Roman"/>
              </a:rPr>
              <a:t>) and the temperature of the supercooled liquid far from</a:t>
            </a:r>
            <a:endParaRPr sz="1400">
              <a:latin typeface="Times New Roman"/>
              <a:cs typeface="Times New Roman"/>
            </a:endParaRPr>
          </a:p>
          <a:p>
            <a:pPr marL="12700" marR="19717">
              <a:lnSpc>
                <a:spcPts val="1825"/>
              </a:lnSpc>
              <a:spcBef>
                <a:spcPts val="1149"/>
              </a:spcBef>
            </a:pPr>
            <a:r>
              <a:rPr sz="1400" spc="0" dirty="0" smtClean="0">
                <a:latin typeface="Times New Roman"/>
                <a:cs typeface="Times New Roman"/>
              </a:rPr>
              <a:t>the dendrite (</a:t>
            </a:r>
            <a:r>
              <a:rPr sz="1400" i="1" spc="0" dirty="0" smtClean="0">
                <a:latin typeface="Times New Roman"/>
                <a:cs typeface="Times New Roman"/>
              </a:rPr>
              <a:t>T</a:t>
            </a:r>
            <a:r>
              <a:rPr sz="1275" spc="340" baseline="-10385" dirty="0" smtClean="0">
                <a:latin typeface="Courier New"/>
                <a:cs typeface="Courier New"/>
              </a:rPr>
              <a:t>∞</a:t>
            </a:r>
            <a:r>
              <a:rPr sz="1400" spc="0" dirty="0" smtClean="0">
                <a:latin typeface="Times New Roman"/>
                <a:cs typeface="Times New Roman"/>
              </a:rPr>
              <a:t>) as shown in Figure 8, so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6984420"/>
            <a:ext cx="5989515" cy="11869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just">
              <a:lnSpc>
                <a:spcPts val="1675"/>
              </a:lnSpc>
            </a:pPr>
            <a:r>
              <a:rPr sz="1400" spc="0" dirty="0" smtClean="0">
                <a:latin typeface="Times New Roman"/>
                <a:cs typeface="Times New Roman"/>
              </a:rPr>
              <a:t>Thus for a given </a:t>
            </a:r>
            <a:r>
              <a:rPr sz="1400" spc="571" dirty="0" smtClean="0">
                <a:latin typeface="Courier New"/>
                <a:cs typeface="Courier New"/>
              </a:rPr>
              <a:t>Δ</a:t>
            </a:r>
            <a:r>
              <a:rPr sz="1400" b="1" i="1" spc="0" dirty="0" smtClean="0">
                <a:latin typeface="Times New Roman"/>
                <a:cs typeface="Times New Roman"/>
              </a:rPr>
              <a:t>T</a:t>
            </a:r>
            <a:r>
              <a:rPr sz="1350" b="1" i="1" spc="0" baseline="-12883" dirty="0" smtClean="0">
                <a:latin typeface="Times New Roman"/>
                <a:cs typeface="Times New Roman"/>
              </a:rPr>
              <a:t>c  </a:t>
            </a:r>
            <a:r>
              <a:rPr sz="1400" spc="0" dirty="0" smtClean="0">
                <a:latin typeface="Times New Roman"/>
                <a:cs typeface="Times New Roman"/>
              </a:rPr>
              <a:t>rapid growth will be favoured by small values of </a:t>
            </a:r>
            <a:r>
              <a:rPr sz="1400" i="1" spc="0" dirty="0" smtClean="0">
                <a:latin typeface="Times New Roman"/>
                <a:cs typeface="Times New Roman"/>
              </a:rPr>
              <a:t>r </a:t>
            </a:r>
            <a:r>
              <a:rPr sz="1400" spc="0" dirty="0" smtClean="0">
                <a:latin typeface="Times New Roman"/>
                <a:cs typeface="Times New Roman"/>
              </a:rPr>
              <a:t>due to the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  <a:spcBef>
                <a:spcPts val="1143"/>
              </a:spcBef>
            </a:pPr>
            <a:r>
              <a:rPr sz="1400" spc="0" dirty="0" smtClean="0">
                <a:latin typeface="Times New Roman"/>
                <a:cs typeface="Times New Roman"/>
              </a:rPr>
              <a:t>increasing effectiveness of heat conduction as </a:t>
            </a:r>
            <a:r>
              <a:rPr sz="1400" i="1" spc="0" dirty="0" smtClean="0">
                <a:latin typeface="Times New Roman"/>
                <a:cs typeface="Times New Roman"/>
              </a:rPr>
              <a:t>r </a:t>
            </a:r>
            <a:r>
              <a:rPr sz="1400" spc="0" dirty="0" smtClean="0">
                <a:latin typeface="Times New Roman"/>
                <a:cs typeface="Times New Roman"/>
              </a:rPr>
              <a:t>diminishes. As a result of the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12"/>
              </a:spcBef>
            </a:pPr>
            <a:r>
              <a:rPr sz="1400" spc="31" dirty="0" smtClean="0">
                <a:latin typeface="Times New Roman"/>
                <a:cs typeface="Times New Roman"/>
              </a:rPr>
              <a:t>Gibbs–Thomson  effect  equilibrium  across  a  curved  interface  occurs  at  an</a:t>
            </a:r>
            <a:endParaRPr sz="1400">
              <a:latin typeface="Times New Roman"/>
              <a:cs typeface="Times New Roman"/>
            </a:endParaRPr>
          </a:p>
          <a:p>
            <a:pPr marL="12700" marR="3274432" algn="just">
              <a:lnSpc>
                <a:spcPts val="1673"/>
              </a:lnSpc>
              <a:spcBef>
                <a:spcPts val="964"/>
              </a:spcBef>
            </a:pPr>
            <a:r>
              <a:rPr sz="1400" dirty="0" smtClean="0">
                <a:latin typeface="Times New Roman"/>
                <a:cs typeface="Times New Roman"/>
              </a:rPr>
              <a:t>undercooling </a:t>
            </a:r>
            <a:r>
              <a:rPr sz="1400" spc="561" dirty="0" smtClean="0">
                <a:latin typeface="Courier New"/>
                <a:cs typeface="Courier New"/>
              </a:rPr>
              <a:t>Δ</a:t>
            </a:r>
            <a:r>
              <a:rPr sz="1400" i="1" spc="0" dirty="0" smtClean="0">
                <a:latin typeface="Times New Roman"/>
                <a:cs typeface="Times New Roman"/>
              </a:rPr>
              <a:t>T</a:t>
            </a:r>
            <a:r>
              <a:rPr sz="1350" i="1" spc="0" baseline="-12883" dirty="0" smtClean="0">
                <a:latin typeface="Times New Roman"/>
                <a:cs typeface="Times New Roman"/>
              </a:rPr>
              <a:t>r  </a:t>
            </a:r>
            <a:r>
              <a:rPr sz="1400" spc="0" dirty="0" smtClean="0">
                <a:latin typeface="Times New Roman"/>
                <a:cs typeface="Times New Roman"/>
              </a:rPr>
              <a:t>below </a:t>
            </a:r>
            <a:r>
              <a:rPr sz="1400" i="1" spc="0" dirty="0" smtClean="0">
                <a:latin typeface="Times New Roman"/>
                <a:cs typeface="Times New Roman"/>
              </a:rPr>
              <a:t>T</a:t>
            </a:r>
            <a:r>
              <a:rPr sz="1350" i="1" spc="0" baseline="-12883" dirty="0" smtClean="0">
                <a:latin typeface="Times New Roman"/>
                <a:cs typeface="Times New Roman"/>
              </a:rPr>
              <a:t>m </a:t>
            </a:r>
            <a:r>
              <a:rPr sz="1400" spc="0" dirty="0" smtClean="0">
                <a:latin typeface="Times New Roman"/>
                <a:cs typeface="Times New Roman"/>
              </a:rPr>
              <a:t>given by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58178" y="9199656"/>
            <a:ext cx="141300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 smtClean="0">
                <a:latin typeface="Times New Roman"/>
                <a:cs typeface="Times New Roman"/>
              </a:rPr>
              <a:t>8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12287" y="6394958"/>
            <a:ext cx="55778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4177919" y="6394958"/>
            <a:ext cx="25786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4571365" y="6394958"/>
            <a:ext cx="26365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3912742" y="8495283"/>
            <a:ext cx="48493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/>
          <p:nvPr/>
        </p:nvSpPr>
        <p:spPr>
          <a:xfrm>
            <a:off x="954328" y="1891538"/>
            <a:ext cx="388619" cy="0"/>
          </a:xfrm>
          <a:custGeom>
            <a:avLst/>
            <a:gdLst/>
            <a:ahLst/>
            <a:cxnLst/>
            <a:rect l="l" t="t" r="r" b="b"/>
            <a:pathLst>
              <a:path w="388619">
                <a:moveTo>
                  <a:pt x="0" y="0"/>
                </a:moveTo>
                <a:lnTo>
                  <a:pt x="388619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482975" y="3010535"/>
            <a:ext cx="257555" cy="0"/>
          </a:xfrm>
          <a:custGeom>
            <a:avLst/>
            <a:gdLst/>
            <a:ahLst/>
            <a:cxnLst/>
            <a:rect l="l" t="t" r="r" b="b"/>
            <a:pathLst>
              <a:path w="257555">
                <a:moveTo>
                  <a:pt x="0" y="0"/>
                </a:moveTo>
                <a:lnTo>
                  <a:pt x="257555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874642" y="3010535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466209" y="3010535"/>
            <a:ext cx="161544" cy="0"/>
          </a:xfrm>
          <a:custGeom>
            <a:avLst/>
            <a:gdLst/>
            <a:ahLst/>
            <a:cxnLst/>
            <a:rect l="l" t="t" r="r" b="b"/>
            <a:pathLst>
              <a:path w="161544">
                <a:moveTo>
                  <a:pt x="0" y="0"/>
                </a:moveTo>
                <a:lnTo>
                  <a:pt x="161544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902004" y="925504"/>
            <a:ext cx="6000954" cy="5794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73"/>
              </a:lnSpc>
            </a:pPr>
            <a:r>
              <a:rPr sz="1400" spc="12" dirty="0" smtClean="0">
                <a:latin typeface="Times New Roman"/>
                <a:cs typeface="Times New Roman"/>
              </a:rPr>
              <a:t>The minimum possible radius of curvature of the tip is when </a:t>
            </a:r>
            <a:r>
              <a:rPr sz="1400" spc="561" dirty="0" smtClean="0">
                <a:latin typeface="Courier New"/>
                <a:cs typeface="Courier New"/>
              </a:rPr>
              <a:t>Δ</a:t>
            </a:r>
            <a:r>
              <a:rPr sz="1400" i="1" spc="12" dirty="0" smtClean="0">
                <a:latin typeface="Times New Roman"/>
                <a:cs typeface="Times New Roman"/>
              </a:rPr>
              <a:t>T</a:t>
            </a:r>
            <a:r>
              <a:rPr sz="1350" i="1" spc="12" baseline="-12883" dirty="0" smtClean="0">
                <a:latin typeface="Times New Roman"/>
                <a:cs typeface="Times New Roman"/>
              </a:rPr>
              <a:t>r  </a:t>
            </a:r>
            <a:r>
              <a:rPr sz="1400" spc="12" dirty="0" smtClean="0">
                <a:latin typeface="Times New Roman"/>
                <a:cs typeface="Times New Roman"/>
              </a:rPr>
              <a:t>equals the total</a:t>
            </a:r>
            <a:endParaRPr sz="1400">
              <a:latin typeface="Times New Roman"/>
              <a:cs typeface="Times New Roman"/>
            </a:endParaRPr>
          </a:p>
          <a:p>
            <a:pPr marL="12700" marR="30220">
              <a:lnSpc>
                <a:spcPts val="1825"/>
              </a:lnSpc>
              <a:spcBef>
                <a:spcPts val="1299"/>
              </a:spcBef>
            </a:pPr>
            <a:r>
              <a:rPr sz="1400" spc="0" dirty="0" smtClean="0">
                <a:latin typeface="Times New Roman"/>
                <a:cs typeface="Times New Roman"/>
              </a:rPr>
              <a:t>undercooling </a:t>
            </a:r>
            <a:r>
              <a:rPr sz="1400" spc="68" dirty="0" smtClean="0">
                <a:latin typeface="Courier New"/>
                <a:cs typeface="Courier New"/>
              </a:rPr>
              <a:t>Δ</a:t>
            </a:r>
            <a:r>
              <a:rPr sz="1400" i="1" spc="0" dirty="0" smtClean="0">
                <a:latin typeface="Times New Roman"/>
                <a:cs typeface="Times New Roman"/>
              </a:rPr>
              <a:t>T</a:t>
            </a:r>
            <a:r>
              <a:rPr sz="900" spc="0" dirty="0" smtClean="0">
                <a:latin typeface="Times New Roman"/>
                <a:cs typeface="Times New Roman"/>
              </a:rPr>
              <a:t>0  </a:t>
            </a:r>
            <a:r>
              <a:rPr sz="1400" spc="0" dirty="0" smtClean="0">
                <a:latin typeface="Times New Roman"/>
                <a:cs typeface="Times New Roman"/>
              </a:rPr>
              <a:t>= </a:t>
            </a:r>
            <a:r>
              <a:rPr sz="1400" i="1" spc="0" dirty="0" smtClean="0">
                <a:latin typeface="Times New Roman"/>
                <a:cs typeface="Times New Roman"/>
              </a:rPr>
              <a:t>T</a:t>
            </a:r>
            <a:r>
              <a:rPr sz="900" i="1" spc="0" dirty="0" smtClean="0">
                <a:latin typeface="Times New Roman"/>
                <a:cs typeface="Times New Roman"/>
              </a:rPr>
              <a:t>m </a:t>
            </a:r>
            <a:r>
              <a:rPr sz="1400" spc="68" dirty="0" smtClean="0">
                <a:latin typeface="Courier New"/>
                <a:cs typeface="Courier New"/>
              </a:rPr>
              <a:t>− </a:t>
            </a:r>
            <a:r>
              <a:rPr sz="1400" i="1" spc="0" dirty="0" smtClean="0">
                <a:latin typeface="Times New Roman"/>
                <a:cs typeface="Times New Roman"/>
              </a:rPr>
              <a:t>T</a:t>
            </a:r>
            <a:r>
              <a:rPr sz="1275" spc="68" baseline="-10385" dirty="0" smtClean="0">
                <a:latin typeface="Courier New"/>
                <a:cs typeface="Courier New"/>
              </a:rPr>
              <a:t>∞</a:t>
            </a:r>
            <a:r>
              <a:rPr sz="1400" spc="0" dirty="0" smtClean="0">
                <a:latin typeface="Times New Roman"/>
                <a:cs typeface="Times New Roman"/>
              </a:rPr>
              <a:t>. This is just the critical nucleus radius </a:t>
            </a:r>
            <a:r>
              <a:rPr sz="1400" i="1" spc="0" dirty="0" smtClean="0">
                <a:latin typeface="Times New Roman"/>
                <a:cs typeface="Times New Roman"/>
              </a:rPr>
              <a:t>r* </a:t>
            </a:r>
            <a:r>
              <a:rPr sz="1400" spc="0" dirty="0" smtClean="0">
                <a:latin typeface="Times New Roman"/>
                <a:cs typeface="Times New Roman"/>
              </a:rPr>
              <a:t>given by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74394" y="1775896"/>
            <a:ext cx="4607336" cy="2268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73"/>
              </a:lnSpc>
            </a:pPr>
            <a:r>
              <a:rPr sz="1400" spc="-4" dirty="0" smtClean="0">
                <a:latin typeface="Times New Roman"/>
                <a:cs typeface="Times New Roman"/>
              </a:rPr>
              <a:t>. Therefore in general </a:t>
            </a:r>
            <a:r>
              <a:rPr sz="1400" spc="561" dirty="0" smtClean="0">
                <a:latin typeface="Courier New"/>
                <a:cs typeface="Courier New"/>
              </a:rPr>
              <a:t>Δ</a:t>
            </a:r>
            <a:r>
              <a:rPr sz="1400" i="1" spc="-4" dirty="0" smtClean="0">
                <a:latin typeface="Times New Roman"/>
                <a:cs typeface="Times New Roman"/>
              </a:rPr>
              <a:t>T</a:t>
            </a:r>
            <a:r>
              <a:rPr sz="1350" i="1" spc="-4" baseline="-12883" dirty="0" smtClean="0">
                <a:latin typeface="Times New Roman"/>
                <a:cs typeface="Times New Roman"/>
              </a:rPr>
              <a:t>r  </a:t>
            </a:r>
            <a:r>
              <a:rPr sz="1400" spc="-4" dirty="0" smtClean="0">
                <a:latin typeface="Times New Roman"/>
                <a:cs typeface="Times New Roman"/>
              </a:rPr>
              <a:t>is given by (</a:t>
            </a:r>
            <a:r>
              <a:rPr sz="1400" spc="561" dirty="0" smtClean="0">
                <a:latin typeface="Courier New"/>
                <a:cs typeface="Courier New"/>
              </a:rPr>
              <a:t>Δ</a:t>
            </a:r>
            <a:r>
              <a:rPr sz="1400" i="1" spc="-4" dirty="0" smtClean="0">
                <a:latin typeface="Times New Roman"/>
                <a:cs typeface="Times New Roman"/>
              </a:rPr>
              <a:t>T</a:t>
            </a:r>
            <a:r>
              <a:rPr sz="1350" spc="-4" baseline="-12883" dirty="0" smtClean="0">
                <a:latin typeface="Times New Roman"/>
                <a:cs typeface="Times New Roman"/>
              </a:rPr>
              <a:t>0  </a:t>
            </a:r>
            <a:r>
              <a:rPr sz="1400" i="1" spc="-4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*/</a:t>
            </a:r>
            <a:r>
              <a:rPr sz="1400" i="1" spc="-4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). Finally since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02004" y="2315392"/>
            <a:ext cx="1691619" cy="2268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73"/>
              </a:lnSpc>
            </a:pPr>
            <a:r>
              <a:rPr sz="1400" spc="561" dirty="0" smtClean="0">
                <a:latin typeface="Courier New"/>
                <a:cs typeface="Courier New"/>
              </a:rPr>
              <a:t>Δ</a:t>
            </a:r>
            <a:r>
              <a:rPr sz="1400" i="1" spc="-11" dirty="0" smtClean="0">
                <a:latin typeface="Times New Roman"/>
                <a:cs typeface="Times New Roman"/>
              </a:rPr>
              <a:t>T</a:t>
            </a:r>
            <a:r>
              <a:rPr sz="1350" spc="-11" baseline="-12883" dirty="0" smtClean="0">
                <a:latin typeface="Times New Roman"/>
                <a:cs typeface="Times New Roman"/>
              </a:rPr>
              <a:t>0  </a:t>
            </a:r>
            <a:r>
              <a:rPr sz="1400" spc="-11" dirty="0" smtClean="0">
                <a:latin typeface="Times New Roman"/>
                <a:cs typeface="Times New Roman"/>
              </a:rPr>
              <a:t>= </a:t>
            </a:r>
            <a:r>
              <a:rPr sz="1400" spc="561" dirty="0" smtClean="0">
                <a:latin typeface="Courier New"/>
                <a:cs typeface="Courier New"/>
              </a:rPr>
              <a:t>Δ</a:t>
            </a:r>
            <a:r>
              <a:rPr sz="1400" i="1" spc="-11" dirty="0" smtClean="0">
                <a:latin typeface="Times New Roman"/>
                <a:cs typeface="Times New Roman"/>
              </a:rPr>
              <a:t>T</a:t>
            </a:r>
            <a:r>
              <a:rPr sz="1350" i="1" spc="-11" baseline="-12883" dirty="0" smtClean="0">
                <a:latin typeface="Times New Roman"/>
                <a:cs typeface="Times New Roman"/>
              </a:rPr>
              <a:t>c  </a:t>
            </a:r>
            <a:r>
              <a:rPr sz="1400" spc="-11" dirty="0" smtClean="0">
                <a:latin typeface="Times New Roman"/>
                <a:cs typeface="Times New Roman"/>
              </a:rPr>
              <a:t>+ </a:t>
            </a:r>
            <a:r>
              <a:rPr sz="1400" spc="561" dirty="0" smtClean="0">
                <a:latin typeface="Courier New"/>
                <a:cs typeface="Courier New"/>
              </a:rPr>
              <a:t>Δ</a:t>
            </a:r>
            <a:r>
              <a:rPr sz="1400" i="1" spc="-11" dirty="0" smtClean="0">
                <a:latin typeface="Times New Roman"/>
                <a:cs typeface="Times New Roman"/>
              </a:rPr>
              <a:t>T</a:t>
            </a:r>
            <a:r>
              <a:rPr sz="1350" i="1" spc="-11" baseline="-12883" dirty="0" smtClean="0">
                <a:latin typeface="Times New Roman"/>
                <a:cs typeface="Times New Roman"/>
              </a:rPr>
              <a:t>r </a:t>
            </a:r>
            <a:r>
              <a:rPr sz="1400" spc="-11" dirty="0" smtClean="0">
                <a:latin typeface="Times New Roman"/>
                <a:cs typeface="Times New Roman"/>
              </a:rPr>
              <a:t>, so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02004" y="3460297"/>
            <a:ext cx="5999258" cy="5441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</a:pPr>
            <a:r>
              <a:rPr sz="1400" spc="9" dirty="0" smtClean="0">
                <a:latin typeface="Times New Roman"/>
                <a:cs typeface="Times New Roman"/>
              </a:rPr>
              <a:t>It can thus be seen that the tip velocity tends to zero as </a:t>
            </a:r>
            <a:r>
              <a:rPr sz="1400" i="1" spc="9" dirty="0" smtClean="0">
                <a:latin typeface="Times New Roman"/>
                <a:cs typeface="Times New Roman"/>
              </a:rPr>
              <a:t>r </a:t>
            </a:r>
            <a:r>
              <a:rPr sz="1400" spc="155" dirty="0" smtClean="0">
                <a:latin typeface="Courier New"/>
                <a:cs typeface="Courier New"/>
              </a:rPr>
              <a:t>→ </a:t>
            </a:r>
            <a:r>
              <a:rPr sz="1400" i="1" spc="9" dirty="0" smtClean="0">
                <a:latin typeface="Times New Roman"/>
                <a:cs typeface="Times New Roman"/>
              </a:rPr>
              <a:t>r</a:t>
            </a:r>
            <a:r>
              <a:rPr sz="1400" spc="9" dirty="0" smtClean="0">
                <a:latin typeface="Times New Roman"/>
                <a:cs typeface="Times New Roman"/>
              </a:rPr>
              <a:t>* and as </a:t>
            </a:r>
            <a:r>
              <a:rPr sz="1400" i="1" spc="9" dirty="0" smtClean="0">
                <a:latin typeface="Times New Roman"/>
                <a:cs typeface="Times New Roman"/>
              </a:rPr>
              <a:t>r </a:t>
            </a:r>
            <a:r>
              <a:rPr sz="1400" spc="155" dirty="0" smtClean="0">
                <a:latin typeface="Courier New"/>
                <a:cs typeface="Courier New"/>
              </a:rPr>
              <a:t>→ ∞</a:t>
            </a:r>
            <a:r>
              <a:rPr sz="1400" spc="9" dirty="0" smtClean="0">
                <a:latin typeface="Times New Roman"/>
                <a:cs typeface="Times New Roman"/>
              </a:rPr>
              <a:t>. The</a:t>
            </a:r>
            <a:endParaRPr sz="1400">
              <a:latin typeface="Times New Roman"/>
              <a:cs typeface="Times New Roman"/>
            </a:endParaRPr>
          </a:p>
          <a:p>
            <a:pPr marL="12700" marR="28209">
              <a:lnSpc>
                <a:spcPct val="95825"/>
              </a:lnSpc>
              <a:spcBef>
                <a:spcPts val="876"/>
              </a:spcBef>
            </a:pPr>
            <a:r>
              <a:rPr sz="1400" spc="-1" dirty="0" smtClean="0">
                <a:latin typeface="Times New Roman"/>
                <a:cs typeface="Times New Roman"/>
              </a:rPr>
              <a:t>maximum velocity is obtained when </a:t>
            </a:r>
            <a:r>
              <a:rPr sz="1400" i="1" spc="-1" dirty="0" smtClean="0">
                <a:latin typeface="Times New Roman"/>
                <a:cs typeface="Times New Roman"/>
              </a:rPr>
              <a:t>r </a:t>
            </a:r>
            <a:r>
              <a:rPr sz="1400" spc="-1" dirty="0" smtClean="0">
                <a:latin typeface="Times New Roman"/>
                <a:cs typeface="Times New Roman"/>
              </a:rPr>
              <a:t>= 2</a:t>
            </a:r>
            <a:r>
              <a:rPr sz="1400" i="1" spc="-1" dirty="0" smtClean="0">
                <a:latin typeface="Times New Roman"/>
                <a:cs typeface="Times New Roman"/>
              </a:rPr>
              <a:t>r</a:t>
            </a:r>
            <a:r>
              <a:rPr sz="1400" spc="-1" dirty="0" smtClean="0">
                <a:latin typeface="Times New Roman"/>
                <a:cs typeface="Times New Roman"/>
              </a:rPr>
              <a:t>*.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02004" y="4236623"/>
            <a:ext cx="3820150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-1" dirty="0" smtClean="0">
                <a:latin typeface="Times New Roman"/>
                <a:cs typeface="Times New Roman"/>
              </a:rPr>
              <a:t>Growth Directions in Various Crystal Structures: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02004" y="4668169"/>
            <a:ext cx="900892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0" dirty="0" smtClean="0">
                <a:latin typeface="Times New Roman"/>
                <a:cs typeface="Times New Roman"/>
              </a:rPr>
              <a:t>FCC &lt;100&gt;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02004" y="5100985"/>
            <a:ext cx="920684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0" dirty="0" smtClean="0">
                <a:latin typeface="Times New Roman"/>
                <a:cs typeface="Times New Roman"/>
              </a:rPr>
              <a:t>BCC &lt;100&gt;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02004" y="5535325"/>
            <a:ext cx="1059262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0" dirty="0" smtClean="0">
                <a:latin typeface="Times New Roman"/>
                <a:cs typeface="Times New Roman"/>
              </a:rPr>
              <a:t>HCP &lt;10-10&gt;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2004" y="5968141"/>
            <a:ext cx="1261787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0" dirty="0" smtClean="0">
                <a:latin typeface="Times New Roman"/>
                <a:cs typeface="Times New Roman"/>
              </a:rPr>
              <a:t>BCT (tin) &lt;110&gt;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2004" y="6402862"/>
            <a:ext cx="5998436" cy="816356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0" dirty="0" smtClean="0">
                <a:latin typeface="Times New Roman"/>
                <a:cs typeface="Times New Roman"/>
              </a:rPr>
              <a:t>In cubic crystals the &lt;100&gt; dendrite arm growth direction leads to the secondary</a:t>
            </a:r>
            <a:endParaRPr sz="1400">
              <a:latin typeface="Times New Roman"/>
              <a:cs typeface="Times New Roman"/>
            </a:endParaRPr>
          </a:p>
          <a:p>
            <a:pPr marL="12700" marR="9848">
              <a:lnSpc>
                <a:spcPts val="2410"/>
              </a:lnSpc>
              <a:spcBef>
                <a:spcPts val="223"/>
              </a:spcBef>
            </a:pPr>
            <a:r>
              <a:rPr sz="1400" spc="16" dirty="0" smtClean="0">
                <a:latin typeface="Times New Roman"/>
                <a:cs typeface="Times New Roman"/>
              </a:rPr>
              <a:t>arms  being  perpendicular  to  the  primary  arms.  Also,  the  tertiary  arms  are perpendicular to the secondary arms.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2004" y="7449850"/>
            <a:ext cx="5996897" cy="817879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3" dirty="0" smtClean="0">
                <a:latin typeface="Times New Roman"/>
                <a:cs typeface="Times New Roman"/>
              </a:rPr>
              <a:t>The movement of a boundary separating liquid from solid, under the influence of a</a:t>
            </a:r>
            <a:endParaRPr sz="1400">
              <a:latin typeface="Times New Roman"/>
              <a:cs typeface="Times New Roman"/>
            </a:endParaRPr>
          </a:p>
          <a:p>
            <a:pPr marL="12700" marR="10878">
              <a:lnSpc>
                <a:spcPts val="2420"/>
              </a:lnSpc>
              <a:spcBef>
                <a:spcPts val="214"/>
              </a:spcBef>
            </a:pP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0" dirty="0" smtClean="0">
                <a:latin typeface="Times New Roman"/>
                <a:cs typeface="Times New Roman"/>
              </a:rPr>
              <a:t>era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re</a:t>
            </a:r>
            <a:r>
              <a:rPr sz="1400" spc="9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g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di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9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no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al</a:t>
            </a:r>
            <a:r>
              <a:rPr sz="1400" spc="10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10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9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-4" dirty="0" smtClean="0">
                <a:latin typeface="Times New Roman"/>
                <a:cs typeface="Times New Roman"/>
              </a:rPr>
              <a:t>ou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-4" dirty="0" smtClean="0">
                <a:latin typeface="Times New Roman"/>
                <a:cs typeface="Times New Roman"/>
              </a:rPr>
              <a:t>d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14" dirty="0" smtClean="0">
                <a:latin typeface="Times New Roman"/>
                <a:cs typeface="Times New Roman"/>
              </a:rPr>
              <a:t>y</a:t>
            </a:r>
            <a:r>
              <a:rPr sz="1400" spc="0" dirty="0" smtClean="0">
                <a:latin typeface="Times New Roman"/>
                <a:cs typeface="Times New Roman"/>
              </a:rPr>
              <a:t>,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10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04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9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15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19" dirty="0" smtClean="0">
                <a:latin typeface="Times New Roman"/>
                <a:cs typeface="Times New Roman"/>
              </a:rPr>
              <a:t>w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10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d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ff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re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109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to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c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4" dirty="0" smtClean="0">
                <a:latin typeface="Times New Roman"/>
                <a:cs typeface="Times New Roman"/>
              </a:rPr>
              <a:t>ov</a:t>
            </a:r>
            <a:r>
              <a:rPr sz="1400" spc="9" dirty="0" smtClean="0">
                <a:latin typeface="Times New Roman"/>
                <a:cs typeface="Times New Roman"/>
              </a:rPr>
              <a:t>e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nts</a:t>
            </a:r>
            <a:r>
              <a:rPr sz="1400" spc="0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2004" y="8497092"/>
            <a:ext cx="4411776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1" dirty="0" smtClean="0">
                <a:latin typeface="Times New Roman"/>
                <a:cs typeface="Times New Roman"/>
              </a:rPr>
              <a:t>Atoms leave the liquid and join the solid = rate of attachment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8931432"/>
            <a:ext cx="4453823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1" dirty="0" smtClean="0">
                <a:latin typeface="Times New Roman"/>
                <a:cs typeface="Times New Roman"/>
              </a:rPr>
              <a:t>Atoms leave the solid and join the liquid = rate of detachment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58178" y="9199656"/>
            <a:ext cx="141300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 smtClean="0">
                <a:latin typeface="Times New Roman"/>
                <a:cs typeface="Times New Roman"/>
              </a:rPr>
              <a:t>9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54328" y="1751838"/>
            <a:ext cx="38861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3482975" y="2870835"/>
            <a:ext cx="25755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3874642" y="2870835"/>
            <a:ext cx="9906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4466209" y="2870835"/>
            <a:ext cx="16154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3115</Words>
  <Application>Microsoft Office PowerPoint</Application>
  <PresentationFormat>Custom</PresentationFormat>
  <Paragraphs>301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OSAMA CENTER</cp:lastModifiedBy>
  <cp:revision>1</cp:revision>
  <dcterms:modified xsi:type="dcterms:W3CDTF">2018-11-15T08:22:01Z</dcterms:modified>
</cp:coreProperties>
</file>